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52"/>
  </p:notesMasterIdLst>
  <p:sldIdLst>
    <p:sldId id="256" r:id="rId4"/>
    <p:sldId id="293" r:id="rId5"/>
    <p:sldId id="294" r:id="rId6"/>
    <p:sldId id="464" r:id="rId7"/>
    <p:sldId id="295" r:id="rId8"/>
    <p:sldId id="298" r:id="rId9"/>
    <p:sldId id="297" r:id="rId10"/>
    <p:sldId id="299" r:id="rId11"/>
    <p:sldId id="296" r:id="rId12"/>
    <p:sldId id="257" r:id="rId13"/>
    <p:sldId id="258" r:id="rId14"/>
    <p:sldId id="259" r:id="rId15"/>
    <p:sldId id="260" r:id="rId16"/>
    <p:sldId id="262" r:id="rId17"/>
    <p:sldId id="462" r:id="rId18"/>
    <p:sldId id="463" r:id="rId19"/>
    <p:sldId id="465" r:id="rId20"/>
    <p:sldId id="264" r:id="rId21"/>
    <p:sldId id="263" r:id="rId22"/>
    <p:sldId id="266" r:id="rId23"/>
    <p:sldId id="271" r:id="rId24"/>
    <p:sldId id="267" r:id="rId25"/>
    <p:sldId id="272" r:id="rId26"/>
    <p:sldId id="268" r:id="rId27"/>
    <p:sldId id="274" r:id="rId28"/>
    <p:sldId id="273" r:id="rId29"/>
    <p:sldId id="275" r:id="rId30"/>
    <p:sldId id="269" r:id="rId31"/>
    <p:sldId id="276" r:id="rId32"/>
    <p:sldId id="277" r:id="rId33"/>
    <p:sldId id="278" r:id="rId34"/>
    <p:sldId id="265" r:id="rId35"/>
    <p:sldId id="279" r:id="rId36"/>
    <p:sldId id="284" r:id="rId37"/>
    <p:sldId id="280" r:id="rId38"/>
    <p:sldId id="283" r:id="rId39"/>
    <p:sldId id="281" r:id="rId40"/>
    <p:sldId id="282" r:id="rId41"/>
    <p:sldId id="459" r:id="rId42"/>
    <p:sldId id="287" r:id="rId43"/>
    <p:sldId id="285" r:id="rId44"/>
    <p:sldId id="286" r:id="rId45"/>
    <p:sldId id="289" r:id="rId46"/>
    <p:sldId id="290" r:id="rId47"/>
    <p:sldId id="291" r:id="rId48"/>
    <p:sldId id="292" r:id="rId49"/>
    <p:sldId id="288" r:id="rId50"/>
    <p:sldId id="27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7"/>
  </p:normalViewPr>
  <p:slideViewPr>
    <p:cSldViewPr snapToGrid="0" snapToObjects="1">
      <p:cViewPr varScale="1">
        <p:scale>
          <a:sx n="131" d="100"/>
          <a:sy n="131"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9A56A-95D8-7948-B9D3-EF5D2E411883}" type="datetimeFigureOut">
              <a:rPr lang="en-US" smtClean="0"/>
              <a:t>10/1/19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313F1-7C26-7D4D-818D-00DCB5CAC812}" type="slidenum">
              <a:rPr lang="en-US" smtClean="0"/>
              <a:t>‹#›</a:t>
            </a:fld>
            <a:endParaRPr lang="en-US"/>
          </a:p>
        </p:txBody>
      </p:sp>
    </p:spTree>
    <p:extLst>
      <p:ext uri="{BB962C8B-B14F-4D97-AF65-F5344CB8AC3E}">
        <p14:creationId xmlns:p14="http://schemas.microsoft.com/office/powerpoint/2010/main" val="644099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914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09A75C-E94F-E645-9A02-8F6F42764B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723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802299"/>
            <a:ext cx="6477805" cy="2541431"/>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3531205"/>
            <a:ext cx="6477804" cy="977621"/>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10/1/19</a:t>
            </a:fld>
            <a:endParaRPr lang="en-US" dirty="0"/>
          </a:p>
        </p:txBody>
      </p:sp>
      <p:sp>
        <p:nvSpPr>
          <p:cNvPr id="5" name="Footer Placeholder 4"/>
          <p:cNvSpPr>
            <a:spLocks noGrp="1"/>
          </p:cNvSpPr>
          <p:nvPr>
            <p:ph type="ftr" sz="quarter" idx="11"/>
          </p:nvPr>
        </p:nvSpPr>
        <p:spPr>
          <a:xfrm>
            <a:off x="1812376" y="329308"/>
            <a:ext cx="3730436" cy="309201"/>
          </a:xfrm>
        </p:spPr>
        <p:txBody>
          <a:bodyPr/>
          <a:lstStyle/>
          <a:p>
            <a:endParaRPr lang="en-US" dirty="0"/>
          </a:p>
        </p:txBody>
      </p:sp>
      <p:sp>
        <p:nvSpPr>
          <p:cNvPr id="6" name="Slide Number Placeholder 5"/>
          <p:cNvSpPr>
            <a:spLocks noGrp="1"/>
          </p:cNvSpPr>
          <p:nvPr>
            <p:ph type="sldNum" sz="quarter" idx="12"/>
          </p:nvPr>
        </p:nvSpPr>
        <p:spPr>
          <a:xfrm>
            <a:off x="1078249" y="798973"/>
            <a:ext cx="608264"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0136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7835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756130"/>
            <a:ext cx="6482366" cy="1887950"/>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3806196"/>
            <a:ext cx="6472835" cy="1012929"/>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090679" y="3804985"/>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65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804890"/>
            <a:ext cx="7204226"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2010879"/>
            <a:ext cx="348386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2017343"/>
            <a:ext cx="348386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3179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804164"/>
            <a:ext cx="7205746"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2019550"/>
            <a:ext cx="3483864" cy="801943"/>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824270"/>
            <a:ext cx="348386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2023004"/>
            <a:ext cx="3483864" cy="80223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821491"/>
            <a:ext cx="348386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8053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3847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83947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798973"/>
            <a:ext cx="2454824" cy="2247117"/>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798974"/>
            <a:ext cx="4509353"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3205492"/>
            <a:ext cx="2456260" cy="2248181"/>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086210" y="3205491"/>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368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482171"/>
            <a:ext cx="3055900"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1129513"/>
            <a:ext cx="4149246" cy="183058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1122543"/>
            <a:ext cx="209337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3145992"/>
            <a:ext cx="4143303" cy="2003742"/>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5469857"/>
            <a:ext cx="4145513" cy="320123"/>
          </a:xfrm>
        </p:spPr>
        <p:txBody>
          <a:bodyPr/>
          <a:lstStyle>
            <a:lvl1pPr algn="l">
              <a:defRPr/>
            </a:lvl1pPr>
          </a:lstStyle>
          <a:p>
            <a:fld id="{48A87A34-81AB-432B-8DAE-1953F412C126}" type="datetimeFigureOut">
              <a:rPr lang="en-US" dirty="0"/>
              <a:pPr/>
              <a:t>10/1/19</a:t>
            </a:fld>
            <a:endParaRPr lang="en-US" dirty="0"/>
          </a:p>
        </p:txBody>
      </p:sp>
      <p:sp>
        <p:nvSpPr>
          <p:cNvPr id="6" name="Footer Placeholder 5"/>
          <p:cNvSpPr>
            <a:spLocks noGrp="1"/>
          </p:cNvSpPr>
          <p:nvPr>
            <p:ph type="ftr" sz="quarter" idx="11"/>
          </p:nvPr>
        </p:nvSpPr>
        <p:spPr>
          <a:xfrm>
            <a:off x="1085537" y="318641"/>
            <a:ext cx="41557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085537" y="3143605"/>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4457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011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798974"/>
            <a:ext cx="121180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798974"/>
            <a:ext cx="5871623"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707933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4534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1"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37" indent="0" algn="ctr">
              <a:buNone/>
              <a:defRPr sz="1500"/>
            </a:lvl2pPr>
            <a:lvl3pPr marL="685874" indent="0" algn="ctr">
              <a:buNone/>
              <a:defRPr sz="1350"/>
            </a:lvl3pPr>
            <a:lvl4pPr marL="1028811" indent="0" algn="ctr">
              <a:buNone/>
              <a:defRPr sz="1200"/>
            </a:lvl4pPr>
            <a:lvl5pPr marL="1371749" indent="0" algn="ctr">
              <a:buNone/>
              <a:defRPr sz="1200"/>
            </a:lvl5pPr>
            <a:lvl6pPr marL="1714686" indent="0" algn="ctr">
              <a:buNone/>
              <a:defRPr sz="1200"/>
            </a:lvl6pPr>
            <a:lvl7pPr marL="2057623" indent="0" algn="ctr">
              <a:buNone/>
              <a:defRPr sz="1200"/>
            </a:lvl7pPr>
            <a:lvl8pPr marL="2400560" indent="0" algn="ctr">
              <a:buNone/>
              <a:defRPr sz="1200"/>
            </a:lvl8pPr>
            <a:lvl9pPr marL="2743498"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7"/>
            <a:ext cx="1205958" cy="404614"/>
          </a:xfrm>
        </p:spPr>
        <p:txBody>
          <a:bodyPr/>
          <a:lstStyle>
            <a:lvl1pPr>
              <a:defRPr baseline="0">
                <a:solidFill>
                  <a:schemeClr val="tx2"/>
                </a:solidFill>
              </a:defRPr>
            </a:lvl1pPr>
          </a:lstStyle>
          <a:p>
            <a:fld id="{F871892F-5B10-E649-ACB5-75A0997D6E78}" type="datetimeFigureOut">
              <a:rPr lang="en-US" smtClean="0"/>
              <a:t>10/1/19</a:t>
            </a:fld>
            <a:endParaRPr lang="en-US"/>
          </a:p>
        </p:txBody>
      </p:sp>
      <p:sp>
        <p:nvSpPr>
          <p:cNvPr id="5" name="Footer Placeholder 4"/>
          <p:cNvSpPr>
            <a:spLocks noGrp="1"/>
          </p:cNvSpPr>
          <p:nvPr>
            <p:ph type="ftr" sz="quarter" idx="11"/>
          </p:nvPr>
        </p:nvSpPr>
        <p:spPr>
          <a:xfrm>
            <a:off x="1938042" y="6453387"/>
            <a:ext cx="5267532"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7"/>
            <a:ext cx="1197219" cy="404614"/>
          </a:xfrm>
        </p:spPr>
        <p:txBody>
          <a:bodyPr/>
          <a:lstStyle>
            <a:lvl1pPr>
              <a:defRPr baseline="0">
                <a:solidFill>
                  <a:schemeClr val="tx2"/>
                </a:solidFill>
              </a:defRPr>
            </a:lvl1pPr>
          </a:lstStyle>
          <a:p>
            <a:fld id="{D33B04A4-5C52-194C-AAE0-3B2E88AABDBE}" type="slidenum">
              <a:rPr lang="en-US" smtClean="0"/>
              <a:t>‹#›</a:t>
            </a:fld>
            <a:endParaRPr lang="en-US"/>
          </a:p>
        </p:txBody>
      </p:sp>
      <p:grpSp>
        <p:nvGrpSpPr>
          <p:cNvPr id="7" name="Group 6"/>
          <p:cNvGrpSpPr/>
          <p:nvPr/>
        </p:nvGrpSpPr>
        <p:grpSpPr>
          <a:xfrm>
            <a:off x="564645" y="744470"/>
            <a:ext cx="800558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1580955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1892F-5B10-E649-ACB5-75A0997D6E78}"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216610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9" cy="2852737"/>
          </a:xfrm>
        </p:spPr>
        <p:txBody>
          <a:bodyPr anchor="b">
            <a:normAutofit/>
          </a:bodyPr>
          <a:lstStyle>
            <a:lvl1pPr algn="r">
              <a:defRPr sz="5401"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9" cy="1143324"/>
          </a:xfrm>
        </p:spPr>
        <p:txBody>
          <a:bodyPr/>
          <a:lstStyle>
            <a:lvl1pPr marL="0" indent="0" algn="r">
              <a:lnSpc>
                <a:spcPct val="112000"/>
              </a:lnSpc>
              <a:spcBef>
                <a:spcPts val="0"/>
              </a:spcBef>
              <a:spcAft>
                <a:spcPts val="0"/>
              </a:spcAft>
              <a:buNone/>
              <a:defRPr sz="1800">
                <a:solidFill>
                  <a:schemeClr val="tx2"/>
                </a:solidFill>
              </a:defRPr>
            </a:lvl1pPr>
            <a:lvl2pPr marL="342937" indent="0">
              <a:buNone/>
              <a:defRPr sz="1500">
                <a:solidFill>
                  <a:schemeClr val="tx1">
                    <a:tint val="75000"/>
                  </a:schemeClr>
                </a:solidFill>
              </a:defRPr>
            </a:lvl2pPr>
            <a:lvl3pPr marL="685874" indent="0">
              <a:buNone/>
              <a:defRPr sz="1350">
                <a:solidFill>
                  <a:schemeClr val="tx1">
                    <a:tint val="75000"/>
                  </a:schemeClr>
                </a:solidFill>
              </a:defRPr>
            </a:lvl3pPr>
            <a:lvl4pPr marL="1028811" indent="0">
              <a:buNone/>
              <a:defRPr sz="1200">
                <a:solidFill>
                  <a:schemeClr val="tx1">
                    <a:tint val="75000"/>
                  </a:schemeClr>
                </a:solidFill>
              </a:defRPr>
            </a:lvl4pPr>
            <a:lvl5pPr marL="1371749" indent="0">
              <a:buNone/>
              <a:defRPr sz="1200">
                <a:solidFill>
                  <a:schemeClr val="tx1">
                    <a:tint val="75000"/>
                  </a:schemeClr>
                </a:solidFill>
              </a:defRPr>
            </a:lvl5pPr>
            <a:lvl6pPr marL="1714686" indent="0">
              <a:buNone/>
              <a:defRPr sz="1200">
                <a:solidFill>
                  <a:schemeClr val="tx1">
                    <a:tint val="75000"/>
                  </a:schemeClr>
                </a:solidFill>
              </a:defRPr>
            </a:lvl6pPr>
            <a:lvl7pPr marL="2057623" indent="0">
              <a:buNone/>
              <a:defRPr sz="1200">
                <a:solidFill>
                  <a:schemeClr val="tx1">
                    <a:tint val="75000"/>
                  </a:schemeClr>
                </a:solidFill>
              </a:defRPr>
            </a:lvl7pPr>
            <a:lvl8pPr marL="2400560" indent="0">
              <a:buNone/>
              <a:defRPr sz="1200">
                <a:solidFill>
                  <a:schemeClr val="tx1">
                    <a:tint val="75000"/>
                  </a:schemeClr>
                </a:solidFill>
              </a:defRPr>
            </a:lvl8pPr>
            <a:lvl9pPr marL="2743498"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2" y="6453387"/>
            <a:ext cx="1216807" cy="404614"/>
          </a:xfrm>
        </p:spPr>
        <p:txBody>
          <a:bodyPr/>
          <a:lstStyle>
            <a:lvl1pPr>
              <a:defRPr>
                <a:solidFill>
                  <a:schemeClr val="tx2"/>
                </a:solidFill>
              </a:defRPr>
            </a:lvl1pPr>
          </a:lstStyle>
          <a:p>
            <a:fld id="{F871892F-5B10-E649-ACB5-75A0997D6E78}" type="datetimeFigureOut">
              <a:rPr lang="en-US" smtClean="0"/>
              <a:t>10/1/19</a:t>
            </a:fld>
            <a:endParaRPr lang="en-US"/>
          </a:p>
        </p:txBody>
      </p:sp>
      <p:sp>
        <p:nvSpPr>
          <p:cNvPr id="5" name="Footer Placeholder 4"/>
          <p:cNvSpPr>
            <a:spLocks noGrp="1"/>
          </p:cNvSpPr>
          <p:nvPr>
            <p:ph type="ftr" sz="quarter" idx="11"/>
          </p:nvPr>
        </p:nvSpPr>
        <p:spPr>
          <a:xfrm>
            <a:off x="1938235" y="6453387"/>
            <a:ext cx="5267532"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7"/>
            <a:ext cx="1197219" cy="404614"/>
          </a:xfrm>
        </p:spPr>
        <p:txBody>
          <a:bodyPr/>
          <a:lstStyle>
            <a:lvl1pPr>
              <a:defRPr>
                <a:solidFill>
                  <a:schemeClr val="tx2"/>
                </a:solidFill>
              </a:defRPr>
            </a:lvl1pPr>
          </a:lstStyle>
          <a:p>
            <a:fld id="{D33B04A4-5C52-194C-AAE0-3B2E88AABDBE}"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113595852"/>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39"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3" y="2286000"/>
            <a:ext cx="3335839"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71892F-5B10-E649-ACB5-75A0997D6E78}"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37209587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1"/>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5"/>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37" indent="0">
              <a:buNone/>
              <a:defRPr sz="1500" b="1"/>
            </a:lvl2pPr>
            <a:lvl3pPr marL="685874" indent="0">
              <a:buNone/>
              <a:defRPr sz="1350" b="1"/>
            </a:lvl3pPr>
            <a:lvl4pPr marL="1028811" indent="0">
              <a:buNone/>
              <a:defRPr sz="1200" b="1"/>
            </a:lvl4pPr>
            <a:lvl5pPr marL="1371749" indent="0">
              <a:buNone/>
              <a:defRPr sz="1200" b="1"/>
            </a:lvl5pPr>
            <a:lvl6pPr marL="1714686" indent="0">
              <a:buNone/>
              <a:defRPr sz="1200" b="1"/>
            </a:lvl6pPr>
            <a:lvl7pPr marL="2057623" indent="0">
              <a:buNone/>
              <a:defRPr sz="1200" b="1"/>
            </a:lvl7pPr>
            <a:lvl8pPr marL="2400560" indent="0">
              <a:buNone/>
              <a:defRPr sz="1200" b="1"/>
            </a:lvl8pPr>
            <a:lvl9pPr marL="2743498"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0865"/>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37" indent="0">
              <a:buNone/>
              <a:defRPr sz="1500" b="1"/>
            </a:lvl2pPr>
            <a:lvl3pPr marL="685874" indent="0">
              <a:buNone/>
              <a:defRPr sz="1350" b="1"/>
            </a:lvl3pPr>
            <a:lvl4pPr marL="1028811" indent="0">
              <a:buNone/>
              <a:defRPr sz="1200" b="1"/>
            </a:lvl4pPr>
            <a:lvl5pPr marL="1371749" indent="0">
              <a:buNone/>
              <a:defRPr sz="1200" b="1"/>
            </a:lvl5pPr>
            <a:lvl6pPr marL="1714686" indent="0">
              <a:buNone/>
              <a:defRPr sz="1200" b="1"/>
            </a:lvl6pPr>
            <a:lvl7pPr marL="2057623" indent="0">
              <a:buNone/>
              <a:defRPr sz="1200" b="1"/>
            </a:lvl7pPr>
            <a:lvl8pPr marL="2400560" indent="0">
              <a:buNone/>
              <a:defRPr sz="1200" b="1"/>
            </a:lvl8pPr>
            <a:lvl9pPr marL="274349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71892F-5B10-E649-ACB5-75A0997D6E78}" type="datetimeFigureOut">
              <a:rPr lang="en-US" smtClean="0"/>
              <a:t>10/1/19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26435584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71892F-5B10-E649-ACB5-75A0997D6E78}" type="datetimeFigureOut">
              <a:rPr lang="en-US" smtClean="0"/>
              <a:t>10/1/19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39344231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71892F-5B10-E649-ACB5-75A0997D6E78}" type="datetimeFigureOut">
              <a:rPr lang="en-US" smtClean="0"/>
              <a:t>10/1/19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147223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1"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6"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6" y="2856344"/>
            <a:ext cx="2891790" cy="3011056"/>
          </a:xfrm>
        </p:spPr>
        <p:txBody>
          <a:bodyPr/>
          <a:lstStyle>
            <a:lvl1pPr marL="0" indent="0">
              <a:lnSpc>
                <a:spcPct val="113000"/>
              </a:lnSpc>
              <a:spcBef>
                <a:spcPts val="0"/>
              </a:spcBef>
              <a:spcAft>
                <a:spcPts val="1125"/>
              </a:spcAft>
              <a:buNone/>
              <a:defRPr sz="1200"/>
            </a:lvl1pPr>
            <a:lvl2pPr marL="342937" indent="0">
              <a:buNone/>
              <a:defRPr sz="1050"/>
            </a:lvl2pPr>
            <a:lvl3pPr marL="685874" indent="0">
              <a:buNone/>
              <a:defRPr sz="900"/>
            </a:lvl3pPr>
            <a:lvl4pPr marL="1028811" indent="0">
              <a:buNone/>
              <a:defRPr sz="750"/>
            </a:lvl4pPr>
            <a:lvl5pPr marL="1371749" indent="0">
              <a:buNone/>
              <a:defRPr sz="750"/>
            </a:lvl5pPr>
            <a:lvl6pPr marL="1714686" indent="0">
              <a:buNone/>
              <a:defRPr sz="750"/>
            </a:lvl6pPr>
            <a:lvl7pPr marL="2057623" indent="0">
              <a:buNone/>
              <a:defRPr sz="750"/>
            </a:lvl7pPr>
            <a:lvl8pPr marL="2400560" indent="0">
              <a:buNone/>
              <a:defRPr sz="750"/>
            </a:lvl8pPr>
            <a:lvl9pPr marL="2743498"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7"/>
            <a:ext cx="903429" cy="404614"/>
          </a:xfrm>
        </p:spPr>
        <p:txBody>
          <a:bodyPr/>
          <a:lstStyle>
            <a:lvl1pPr>
              <a:defRPr>
                <a:solidFill>
                  <a:schemeClr val="tx2"/>
                </a:solidFill>
              </a:defRPr>
            </a:lvl1pPr>
          </a:lstStyle>
          <a:p>
            <a:fld id="{F871892F-5B10-E649-ACB5-75A0997D6E78}" type="datetimeFigureOut">
              <a:rPr lang="en-US" smtClean="0"/>
              <a:t>10/1/19</a:t>
            </a:fld>
            <a:endParaRPr lang="en-US"/>
          </a:p>
        </p:txBody>
      </p:sp>
      <p:sp>
        <p:nvSpPr>
          <p:cNvPr id="6" name="Footer Placeholder 5"/>
          <p:cNvSpPr>
            <a:spLocks noGrp="1"/>
          </p:cNvSpPr>
          <p:nvPr>
            <p:ph type="ftr" sz="quarter" idx="11"/>
          </p:nvPr>
        </p:nvSpPr>
        <p:spPr>
          <a:xfrm>
            <a:off x="1654459" y="6453387"/>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7"/>
            <a:ext cx="1197219" cy="404614"/>
          </a:xfrm>
        </p:spPr>
        <p:txBody>
          <a:bodyPr/>
          <a:lstStyle>
            <a:lvl1pPr>
              <a:defRPr>
                <a:solidFill>
                  <a:schemeClr val="tx2"/>
                </a:solidFill>
              </a:defRPr>
            </a:lvl1pPr>
          </a:lstStyle>
          <a:p>
            <a:fld id="{D33B04A4-5C52-194C-AAE0-3B2E88AABDBE}"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753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1"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6"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37" indent="0">
              <a:buNone/>
              <a:defRPr sz="1500"/>
            </a:lvl2pPr>
            <a:lvl3pPr marL="685874" indent="0">
              <a:buNone/>
              <a:defRPr sz="1500"/>
            </a:lvl3pPr>
            <a:lvl4pPr marL="1028811" indent="0">
              <a:buNone/>
              <a:defRPr sz="1500"/>
            </a:lvl4pPr>
            <a:lvl5pPr marL="1371749" indent="0">
              <a:buNone/>
              <a:defRPr sz="1500"/>
            </a:lvl5pPr>
            <a:lvl6pPr marL="1714686" indent="0">
              <a:buNone/>
              <a:defRPr sz="1500"/>
            </a:lvl6pPr>
            <a:lvl7pPr marL="2057623" indent="0">
              <a:buNone/>
              <a:defRPr sz="1500"/>
            </a:lvl7pPr>
            <a:lvl8pPr marL="2400560" indent="0">
              <a:buNone/>
              <a:defRPr sz="1500"/>
            </a:lvl8pPr>
            <a:lvl9pPr marL="2743498"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6" y="2855968"/>
            <a:ext cx="2891790" cy="3011432"/>
          </a:xfrm>
        </p:spPr>
        <p:txBody>
          <a:bodyPr/>
          <a:lstStyle>
            <a:lvl1pPr marL="0" indent="0">
              <a:lnSpc>
                <a:spcPct val="113000"/>
              </a:lnSpc>
              <a:spcBef>
                <a:spcPts val="0"/>
              </a:spcBef>
              <a:spcAft>
                <a:spcPts val="1125"/>
              </a:spcAft>
              <a:buNone/>
              <a:defRPr sz="1200"/>
            </a:lvl1pPr>
            <a:lvl2pPr marL="342937" indent="0">
              <a:buNone/>
              <a:defRPr sz="1050"/>
            </a:lvl2pPr>
            <a:lvl3pPr marL="685874" indent="0">
              <a:buNone/>
              <a:defRPr sz="900"/>
            </a:lvl3pPr>
            <a:lvl4pPr marL="1028811" indent="0">
              <a:buNone/>
              <a:defRPr sz="750"/>
            </a:lvl4pPr>
            <a:lvl5pPr marL="1371749" indent="0">
              <a:buNone/>
              <a:defRPr sz="750"/>
            </a:lvl5pPr>
            <a:lvl6pPr marL="1714686" indent="0">
              <a:buNone/>
              <a:defRPr sz="750"/>
            </a:lvl6pPr>
            <a:lvl7pPr marL="2057623" indent="0">
              <a:buNone/>
              <a:defRPr sz="750"/>
            </a:lvl7pPr>
            <a:lvl8pPr marL="2400560" indent="0">
              <a:buNone/>
              <a:defRPr sz="750"/>
            </a:lvl8pPr>
            <a:lvl9pPr marL="2743498"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7"/>
            <a:ext cx="903429" cy="404614"/>
          </a:xfrm>
        </p:spPr>
        <p:txBody>
          <a:bodyPr/>
          <a:lstStyle>
            <a:lvl1pPr>
              <a:defRPr>
                <a:solidFill>
                  <a:schemeClr val="tx2"/>
                </a:solidFill>
              </a:defRPr>
            </a:lvl1pPr>
          </a:lstStyle>
          <a:p>
            <a:fld id="{F871892F-5B10-E649-ACB5-75A0997D6E78}" type="datetimeFigureOut">
              <a:rPr lang="en-US" smtClean="0"/>
              <a:t>10/1/19</a:t>
            </a:fld>
            <a:endParaRPr lang="en-US"/>
          </a:p>
        </p:txBody>
      </p:sp>
      <p:sp>
        <p:nvSpPr>
          <p:cNvPr id="6" name="Footer Placeholder 5"/>
          <p:cNvSpPr>
            <a:spLocks noGrp="1"/>
          </p:cNvSpPr>
          <p:nvPr>
            <p:ph type="ftr" sz="quarter" idx="11"/>
          </p:nvPr>
        </p:nvSpPr>
        <p:spPr>
          <a:xfrm>
            <a:off x="1654459" y="6453387"/>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7"/>
            <a:ext cx="1197219" cy="404614"/>
          </a:xfrm>
        </p:spPr>
        <p:txBody>
          <a:bodyPr/>
          <a:lstStyle>
            <a:lvl1pPr>
              <a:defRPr>
                <a:solidFill>
                  <a:schemeClr val="tx2"/>
                </a:solidFill>
              </a:defRPr>
            </a:lvl1pPr>
          </a:lstStyle>
          <a:p>
            <a:fld id="{D33B04A4-5C52-194C-AAE0-3B2E88AABDBE}"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06483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1892F-5B10-E649-ACB5-75A0997D6E78}"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28065667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1892F-5B10-E649-ACB5-75A0997D6E78}"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673692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10/1/19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
        <p:nvSpPr>
          <p:cNvPr id="2" name="Title Placeholder 1"/>
          <p:cNvSpPr>
            <a:spLocks noGrp="1"/>
          </p:cNvSpPr>
          <p:nvPr>
            <p:ph type="title"/>
          </p:nvPr>
        </p:nvSpPr>
        <p:spPr>
          <a:xfrm>
            <a:off x="1088685" y="804520"/>
            <a:ext cx="7202456"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2015733"/>
            <a:ext cx="7202456"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330370"/>
            <a:ext cx="2625536" cy="3092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10/1/19</a:t>
            </a:fld>
            <a:endParaRPr lang="en-US" dirty="0"/>
          </a:p>
        </p:txBody>
      </p:sp>
      <p:sp>
        <p:nvSpPr>
          <p:cNvPr id="5" name="Footer Placeholder 4"/>
          <p:cNvSpPr>
            <a:spLocks noGrp="1"/>
          </p:cNvSpPr>
          <p:nvPr>
            <p:ph type="ftr" sz="quarter" idx="3"/>
          </p:nvPr>
        </p:nvSpPr>
        <p:spPr>
          <a:xfrm>
            <a:off x="1088684" y="329308"/>
            <a:ext cx="4454127" cy="3092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4091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1"/>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8" y="6453387"/>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F871892F-5B10-E649-ACB5-75A0997D6E78}" type="datetimeFigureOut">
              <a:rPr lang="en-US" smtClean="0"/>
              <a:t>10/1/19</a:t>
            </a:fld>
            <a:endParaRPr lang="en-US"/>
          </a:p>
        </p:txBody>
      </p:sp>
      <p:sp>
        <p:nvSpPr>
          <p:cNvPr id="5" name="Footer Placeholder 4"/>
          <p:cNvSpPr>
            <a:spLocks noGrp="1"/>
          </p:cNvSpPr>
          <p:nvPr>
            <p:ph type="ftr" sz="quarter" idx="3"/>
          </p:nvPr>
        </p:nvSpPr>
        <p:spPr>
          <a:xfrm>
            <a:off x="2170173" y="6453387"/>
            <a:ext cx="4710622"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7"/>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D33B04A4-5C52-194C-AAE0-3B2E88AABDBE}"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56818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74"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67" indent="-288067" algn="l" defTabSz="685874"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74" indent="-288067" algn="l" defTabSz="685874"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811" indent="-288067" algn="l" defTabSz="685874"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749" indent="-288067" algn="l" defTabSz="685874"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686" indent="-288067" algn="l" defTabSz="685874"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623" indent="-288067" algn="l" defTabSz="685874"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560" indent="-288067" algn="l" defTabSz="685874"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498" indent="-288067" algn="l" defTabSz="685874"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434" indent="-288067" algn="l" defTabSz="685874"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74" rtl="0" eaLnBrk="1" latinLnBrk="0" hangingPunct="1">
        <a:defRPr sz="1350" kern="1200">
          <a:solidFill>
            <a:schemeClr val="tx1"/>
          </a:solidFill>
          <a:latin typeface="+mn-lt"/>
          <a:ea typeface="+mn-ea"/>
          <a:cs typeface="+mn-cs"/>
        </a:defRPr>
      </a:lvl1pPr>
      <a:lvl2pPr marL="342937" algn="l" defTabSz="685874" rtl="0" eaLnBrk="1" latinLnBrk="0" hangingPunct="1">
        <a:defRPr sz="1350" kern="1200">
          <a:solidFill>
            <a:schemeClr val="tx1"/>
          </a:solidFill>
          <a:latin typeface="+mn-lt"/>
          <a:ea typeface="+mn-ea"/>
          <a:cs typeface="+mn-cs"/>
        </a:defRPr>
      </a:lvl2pPr>
      <a:lvl3pPr marL="685874" algn="l" defTabSz="685874" rtl="0" eaLnBrk="1" latinLnBrk="0" hangingPunct="1">
        <a:defRPr sz="1350" kern="1200">
          <a:solidFill>
            <a:schemeClr val="tx1"/>
          </a:solidFill>
          <a:latin typeface="+mn-lt"/>
          <a:ea typeface="+mn-ea"/>
          <a:cs typeface="+mn-cs"/>
        </a:defRPr>
      </a:lvl3pPr>
      <a:lvl4pPr marL="1028811" algn="l" defTabSz="685874" rtl="0" eaLnBrk="1" latinLnBrk="0" hangingPunct="1">
        <a:defRPr sz="1350" kern="1200">
          <a:solidFill>
            <a:schemeClr val="tx1"/>
          </a:solidFill>
          <a:latin typeface="+mn-lt"/>
          <a:ea typeface="+mn-ea"/>
          <a:cs typeface="+mn-cs"/>
        </a:defRPr>
      </a:lvl4pPr>
      <a:lvl5pPr marL="1371749" algn="l" defTabSz="685874" rtl="0" eaLnBrk="1" latinLnBrk="0" hangingPunct="1">
        <a:defRPr sz="1350" kern="1200">
          <a:solidFill>
            <a:schemeClr val="tx1"/>
          </a:solidFill>
          <a:latin typeface="+mn-lt"/>
          <a:ea typeface="+mn-ea"/>
          <a:cs typeface="+mn-cs"/>
        </a:defRPr>
      </a:lvl5pPr>
      <a:lvl6pPr marL="1714686" algn="l" defTabSz="685874" rtl="0" eaLnBrk="1" latinLnBrk="0" hangingPunct="1">
        <a:defRPr sz="1350" kern="1200">
          <a:solidFill>
            <a:schemeClr val="tx1"/>
          </a:solidFill>
          <a:latin typeface="+mn-lt"/>
          <a:ea typeface="+mn-ea"/>
          <a:cs typeface="+mn-cs"/>
        </a:defRPr>
      </a:lvl6pPr>
      <a:lvl7pPr marL="2057623" algn="l" defTabSz="685874" rtl="0" eaLnBrk="1" latinLnBrk="0" hangingPunct="1">
        <a:defRPr sz="1350" kern="1200">
          <a:solidFill>
            <a:schemeClr val="tx1"/>
          </a:solidFill>
          <a:latin typeface="+mn-lt"/>
          <a:ea typeface="+mn-ea"/>
          <a:cs typeface="+mn-cs"/>
        </a:defRPr>
      </a:lvl7pPr>
      <a:lvl8pPr marL="2400560" algn="l" defTabSz="685874" rtl="0" eaLnBrk="1" latinLnBrk="0" hangingPunct="1">
        <a:defRPr sz="1350" kern="1200">
          <a:solidFill>
            <a:schemeClr val="tx1"/>
          </a:solidFill>
          <a:latin typeface="+mn-lt"/>
          <a:ea typeface="+mn-ea"/>
          <a:cs typeface="+mn-cs"/>
        </a:defRPr>
      </a:lvl8pPr>
      <a:lvl9pPr marL="2743498" algn="l" defTabSz="685874"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www.wsj.com/articles/sohn-stock-tips-may-not-be-worth-peanuts-1524592131"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E244-3922-D44A-BDDE-31FE38051187}"/>
              </a:ext>
            </a:extLst>
          </p:cNvPr>
          <p:cNvSpPr>
            <a:spLocks noGrp="1"/>
          </p:cNvSpPr>
          <p:nvPr>
            <p:ph type="ctrTitle"/>
          </p:nvPr>
        </p:nvSpPr>
        <p:spPr/>
        <p:txBody>
          <a:bodyPr/>
          <a:lstStyle/>
          <a:p>
            <a:r>
              <a:rPr lang="en-US" dirty="0"/>
              <a:t>Unit 6: Time Series</a:t>
            </a:r>
          </a:p>
        </p:txBody>
      </p:sp>
      <p:sp>
        <p:nvSpPr>
          <p:cNvPr id="3" name="Subtitle 2">
            <a:extLst>
              <a:ext uri="{FF2B5EF4-FFF2-40B4-BE49-F238E27FC236}">
                <a16:creationId xmlns:a16="http://schemas.microsoft.com/office/drawing/2014/main" id="{4296B840-45D0-D847-91CA-D41E2A0F4A8F}"/>
              </a:ext>
            </a:extLst>
          </p:cNvPr>
          <p:cNvSpPr>
            <a:spLocks noGrp="1"/>
          </p:cNvSpPr>
          <p:nvPr>
            <p:ph type="subTitle" idx="1"/>
          </p:nvPr>
        </p:nvSpPr>
        <p:spPr/>
        <p:txBody>
          <a:bodyPr>
            <a:normAutofit lnSpcReduction="10000"/>
          </a:bodyPr>
          <a:lstStyle/>
          <a:p>
            <a:r>
              <a:rPr lang="en-US" dirty="0"/>
              <a:t>Non-Stationary Models</a:t>
            </a:r>
          </a:p>
          <a:p>
            <a:r>
              <a:rPr lang="en-US" dirty="0"/>
              <a:t>Signal + Noise</a:t>
            </a:r>
          </a:p>
          <a:p>
            <a:r>
              <a:rPr lang="en-US" dirty="0"/>
              <a:t>ARIMA</a:t>
            </a:r>
          </a:p>
          <a:p>
            <a:r>
              <a:rPr lang="en-US" dirty="0"/>
              <a:t>ARUMA</a:t>
            </a:r>
          </a:p>
        </p:txBody>
      </p:sp>
    </p:spTree>
    <p:extLst>
      <p:ext uri="{BB962C8B-B14F-4D97-AF65-F5344CB8AC3E}">
        <p14:creationId xmlns:p14="http://schemas.microsoft.com/office/powerpoint/2010/main" val="2552823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64E509C7-C066-824F-8679-769FFC303A2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628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64E509C7-C066-824F-8679-769FFC303A2E}"/>
              </a:ext>
            </a:extLst>
          </p:cNvPr>
          <p:cNvSpPr>
            <a:spLocks noGrp="1"/>
          </p:cNvSpPr>
          <p:nvPr>
            <p:ph idx="1"/>
          </p:nvPr>
        </p:nvSpPr>
        <p:spPr/>
        <p:txBody>
          <a:bodyPr/>
          <a:lstStyle/>
          <a:p>
            <a:r>
              <a:rPr lang="en-US" dirty="0"/>
              <a:t>For each person in your group:</a:t>
            </a:r>
          </a:p>
          <a:p>
            <a:pPr lvl="1"/>
            <a:r>
              <a:rPr lang="en-US" dirty="0"/>
              <a:t>Remind everyone of your realization</a:t>
            </a:r>
          </a:p>
          <a:p>
            <a:pPr lvl="1"/>
            <a:r>
              <a:rPr lang="en-US" dirty="0"/>
              <a:t>Defend why you thought a signal + noise, ARIMA, ARUMA, ARMA, or any other model was appropriate or not appropriate.  </a:t>
            </a:r>
          </a:p>
        </p:txBody>
      </p:sp>
    </p:spTree>
    <p:extLst>
      <p:ext uri="{BB962C8B-B14F-4D97-AF65-F5344CB8AC3E}">
        <p14:creationId xmlns:p14="http://schemas.microsoft.com/office/powerpoint/2010/main" val="322511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a:xfrm>
            <a:off x="587707" y="2603359"/>
            <a:ext cx="7886700" cy="1325563"/>
          </a:xfrm>
        </p:spPr>
        <p:txBody>
          <a:bodyPr/>
          <a:lstStyle/>
          <a:p>
            <a:r>
              <a:rPr lang="en-US" dirty="0"/>
              <a:t>End Break Out 1</a:t>
            </a:r>
          </a:p>
        </p:txBody>
      </p:sp>
    </p:spTree>
    <p:extLst>
      <p:ext uri="{BB962C8B-B14F-4D97-AF65-F5344CB8AC3E}">
        <p14:creationId xmlns:p14="http://schemas.microsoft.com/office/powerpoint/2010/main" val="159397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F5E9-6209-DE4A-81F0-744B2F8675FC}"/>
              </a:ext>
            </a:extLst>
          </p:cNvPr>
          <p:cNvSpPr>
            <a:spLocks noGrp="1"/>
          </p:cNvSpPr>
          <p:nvPr>
            <p:ph type="title"/>
          </p:nvPr>
        </p:nvSpPr>
        <p:spPr/>
        <p:txBody>
          <a:bodyPr/>
          <a:lstStyle/>
          <a:p>
            <a:r>
              <a:rPr lang="en-US" dirty="0"/>
              <a:t>Monthly Amtrak Data</a:t>
            </a:r>
          </a:p>
        </p:txBody>
      </p:sp>
      <p:pic>
        <p:nvPicPr>
          <p:cNvPr id="4" name="Picture 3">
            <a:extLst>
              <a:ext uri="{FF2B5EF4-FFF2-40B4-BE49-F238E27FC236}">
                <a16:creationId xmlns:a16="http://schemas.microsoft.com/office/drawing/2014/main" id="{4C1554DF-74AC-5740-A753-A471A1B801DC}"/>
              </a:ext>
            </a:extLst>
          </p:cNvPr>
          <p:cNvPicPr>
            <a:picLocks noChangeAspect="1"/>
          </p:cNvPicPr>
          <p:nvPr/>
        </p:nvPicPr>
        <p:blipFill>
          <a:blip r:embed="rId2"/>
          <a:stretch>
            <a:fillRect/>
          </a:stretch>
        </p:blipFill>
        <p:spPr>
          <a:xfrm>
            <a:off x="3480563" y="1690688"/>
            <a:ext cx="5174128" cy="4682816"/>
          </a:xfrm>
          <a:prstGeom prst="rect">
            <a:avLst/>
          </a:prstGeom>
        </p:spPr>
      </p:pic>
      <p:pic>
        <p:nvPicPr>
          <p:cNvPr id="5" name="Picture 4">
            <a:extLst>
              <a:ext uri="{FF2B5EF4-FFF2-40B4-BE49-F238E27FC236}">
                <a16:creationId xmlns:a16="http://schemas.microsoft.com/office/drawing/2014/main" id="{903AA87A-970B-2A43-B54D-EC809B916BFA}"/>
              </a:ext>
            </a:extLst>
          </p:cNvPr>
          <p:cNvPicPr>
            <a:picLocks noChangeAspect="1"/>
          </p:cNvPicPr>
          <p:nvPr/>
        </p:nvPicPr>
        <p:blipFill>
          <a:blip r:embed="rId3"/>
          <a:stretch>
            <a:fillRect/>
          </a:stretch>
        </p:blipFill>
        <p:spPr>
          <a:xfrm>
            <a:off x="628650" y="1690688"/>
            <a:ext cx="2223732" cy="4447463"/>
          </a:xfrm>
          <a:prstGeom prst="rect">
            <a:avLst/>
          </a:prstGeom>
        </p:spPr>
      </p:pic>
    </p:spTree>
    <p:extLst>
      <p:ext uri="{BB962C8B-B14F-4D97-AF65-F5344CB8AC3E}">
        <p14:creationId xmlns:p14="http://schemas.microsoft.com/office/powerpoint/2010/main" val="26661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F5E9-6209-DE4A-81F0-744B2F8675FC}"/>
              </a:ext>
            </a:extLst>
          </p:cNvPr>
          <p:cNvSpPr>
            <a:spLocks noGrp="1"/>
          </p:cNvSpPr>
          <p:nvPr>
            <p:ph type="title"/>
          </p:nvPr>
        </p:nvSpPr>
        <p:spPr/>
        <p:txBody>
          <a:bodyPr/>
          <a:lstStyle/>
          <a:p>
            <a:r>
              <a:rPr lang="en-US" dirty="0"/>
              <a:t>Monthly Amtrak Data</a:t>
            </a:r>
          </a:p>
        </p:txBody>
      </p:sp>
      <p:pic>
        <p:nvPicPr>
          <p:cNvPr id="5" name="Picture 4">
            <a:extLst>
              <a:ext uri="{FF2B5EF4-FFF2-40B4-BE49-F238E27FC236}">
                <a16:creationId xmlns:a16="http://schemas.microsoft.com/office/drawing/2014/main" id="{903AA87A-970B-2A43-B54D-EC809B916BFA}"/>
              </a:ext>
            </a:extLst>
          </p:cNvPr>
          <p:cNvPicPr>
            <a:picLocks noChangeAspect="1"/>
          </p:cNvPicPr>
          <p:nvPr/>
        </p:nvPicPr>
        <p:blipFill rotWithShape="1">
          <a:blip r:embed="rId2"/>
          <a:srcRect b="52545"/>
          <a:stretch/>
        </p:blipFill>
        <p:spPr>
          <a:xfrm>
            <a:off x="7836546" y="185753"/>
            <a:ext cx="1055326" cy="1001604"/>
          </a:xfrm>
          <a:prstGeom prst="rect">
            <a:avLst/>
          </a:prstGeom>
        </p:spPr>
      </p:pic>
      <p:pic>
        <p:nvPicPr>
          <p:cNvPr id="3" name="Picture 2">
            <a:extLst>
              <a:ext uri="{FF2B5EF4-FFF2-40B4-BE49-F238E27FC236}">
                <a16:creationId xmlns:a16="http://schemas.microsoft.com/office/drawing/2014/main" id="{8E390880-AB59-1C47-8FFF-AA3B3FB68D9C}"/>
              </a:ext>
            </a:extLst>
          </p:cNvPr>
          <p:cNvPicPr>
            <a:picLocks noChangeAspect="1"/>
          </p:cNvPicPr>
          <p:nvPr/>
        </p:nvPicPr>
        <p:blipFill>
          <a:blip r:embed="rId3"/>
          <a:stretch>
            <a:fillRect/>
          </a:stretch>
        </p:blipFill>
        <p:spPr>
          <a:xfrm>
            <a:off x="675065" y="1355769"/>
            <a:ext cx="3304854" cy="2991040"/>
          </a:xfrm>
          <a:prstGeom prst="rect">
            <a:avLst/>
          </a:prstGeom>
        </p:spPr>
      </p:pic>
      <p:pic>
        <p:nvPicPr>
          <p:cNvPr id="6" name="Picture 5">
            <a:extLst>
              <a:ext uri="{FF2B5EF4-FFF2-40B4-BE49-F238E27FC236}">
                <a16:creationId xmlns:a16="http://schemas.microsoft.com/office/drawing/2014/main" id="{5211A3FC-B60E-BE4C-AA3C-C635ED694148}"/>
              </a:ext>
            </a:extLst>
          </p:cNvPr>
          <p:cNvPicPr>
            <a:picLocks noChangeAspect="1"/>
          </p:cNvPicPr>
          <p:nvPr/>
        </p:nvPicPr>
        <p:blipFill>
          <a:blip r:embed="rId4"/>
          <a:stretch>
            <a:fillRect/>
          </a:stretch>
        </p:blipFill>
        <p:spPr>
          <a:xfrm>
            <a:off x="5012303" y="1355768"/>
            <a:ext cx="3297314" cy="2984216"/>
          </a:xfrm>
          <a:prstGeom prst="rect">
            <a:avLst/>
          </a:prstGeom>
        </p:spPr>
      </p:pic>
      <p:pic>
        <p:nvPicPr>
          <p:cNvPr id="7" name="Picture 6">
            <a:extLst>
              <a:ext uri="{FF2B5EF4-FFF2-40B4-BE49-F238E27FC236}">
                <a16:creationId xmlns:a16="http://schemas.microsoft.com/office/drawing/2014/main" id="{940E6CAE-6C64-BF4F-892E-F1C931257496}"/>
              </a:ext>
            </a:extLst>
          </p:cNvPr>
          <p:cNvPicPr>
            <a:picLocks noChangeAspect="1"/>
          </p:cNvPicPr>
          <p:nvPr/>
        </p:nvPicPr>
        <p:blipFill>
          <a:blip r:embed="rId5"/>
          <a:stretch>
            <a:fillRect/>
          </a:stretch>
        </p:blipFill>
        <p:spPr>
          <a:xfrm>
            <a:off x="382638" y="4482853"/>
            <a:ext cx="3889707" cy="139211"/>
          </a:xfrm>
          <a:prstGeom prst="rect">
            <a:avLst/>
          </a:prstGeom>
        </p:spPr>
      </p:pic>
      <p:pic>
        <p:nvPicPr>
          <p:cNvPr id="8" name="Picture 7">
            <a:extLst>
              <a:ext uri="{FF2B5EF4-FFF2-40B4-BE49-F238E27FC236}">
                <a16:creationId xmlns:a16="http://schemas.microsoft.com/office/drawing/2014/main" id="{9BFAC5FC-B4EC-5043-BB03-65B6F2B2219A}"/>
              </a:ext>
            </a:extLst>
          </p:cNvPr>
          <p:cNvPicPr>
            <a:picLocks noChangeAspect="1"/>
          </p:cNvPicPr>
          <p:nvPr/>
        </p:nvPicPr>
        <p:blipFill>
          <a:blip r:embed="rId6"/>
          <a:stretch>
            <a:fillRect/>
          </a:stretch>
        </p:blipFill>
        <p:spPr>
          <a:xfrm>
            <a:off x="4705350" y="4444759"/>
            <a:ext cx="3911220" cy="215401"/>
          </a:xfrm>
          <a:prstGeom prst="rect">
            <a:avLst/>
          </a:prstGeom>
        </p:spPr>
      </p:pic>
      <p:pic>
        <p:nvPicPr>
          <p:cNvPr id="9" name="Picture 8">
            <a:extLst>
              <a:ext uri="{FF2B5EF4-FFF2-40B4-BE49-F238E27FC236}">
                <a16:creationId xmlns:a16="http://schemas.microsoft.com/office/drawing/2014/main" id="{CA32F567-7261-5C45-AE1D-7BA8D7A7C2FE}"/>
              </a:ext>
            </a:extLst>
          </p:cNvPr>
          <p:cNvPicPr>
            <a:picLocks noChangeAspect="1"/>
          </p:cNvPicPr>
          <p:nvPr/>
        </p:nvPicPr>
        <p:blipFill>
          <a:blip r:embed="rId7"/>
          <a:stretch>
            <a:fillRect/>
          </a:stretch>
        </p:blipFill>
        <p:spPr>
          <a:xfrm>
            <a:off x="177922" y="4885896"/>
            <a:ext cx="2274437" cy="1699086"/>
          </a:xfrm>
          <a:prstGeom prst="rect">
            <a:avLst/>
          </a:prstGeom>
        </p:spPr>
      </p:pic>
      <p:sp>
        <p:nvSpPr>
          <p:cNvPr id="10" name="TextBox 9">
            <a:extLst>
              <a:ext uri="{FF2B5EF4-FFF2-40B4-BE49-F238E27FC236}">
                <a16:creationId xmlns:a16="http://schemas.microsoft.com/office/drawing/2014/main" id="{324BE87C-314B-8C41-998B-DDDA677AAD8B}"/>
              </a:ext>
            </a:extLst>
          </p:cNvPr>
          <p:cNvSpPr txBox="1"/>
          <p:nvPr/>
        </p:nvSpPr>
        <p:spPr>
          <a:xfrm>
            <a:off x="2493304" y="4899544"/>
            <a:ext cx="6568810" cy="1815882"/>
          </a:xfrm>
          <a:prstGeom prst="rect">
            <a:avLst/>
          </a:prstGeom>
          <a:noFill/>
        </p:spPr>
        <p:txBody>
          <a:bodyPr wrap="square" rtlCol="0">
            <a:spAutoFit/>
          </a:bodyPr>
          <a:lstStyle/>
          <a:p>
            <a:r>
              <a:rPr lang="en-US" sz="1600" dirty="0"/>
              <a:t>Given the several peaks in the spectral density and the intuitive presence of at least annual seasonality, the (1-B^12) factor was removed.  At that point there was still significant wandering and some evidence of a (1-B) term in the </a:t>
            </a:r>
            <a:r>
              <a:rPr lang="en-US" sz="1600" dirty="0" err="1"/>
              <a:t>acf</a:t>
            </a:r>
            <a:r>
              <a:rPr lang="en-US" sz="1600" dirty="0"/>
              <a:t> therefore the (1-B) was taken out as well.  At this point the realization looked stationary and the aic5.wge() favored the ARMA(1,1).  For this reason, a reasonable model seemed to be the an ARUMA model with d = 1, s = 12, p = 1 and q = 1.  This can be written as a ARIMA(1,1,1) with s = 12.</a:t>
            </a:r>
          </a:p>
        </p:txBody>
      </p:sp>
    </p:spTree>
    <p:extLst>
      <p:ext uri="{BB962C8B-B14F-4D97-AF65-F5344CB8AC3E}">
        <p14:creationId xmlns:p14="http://schemas.microsoft.com/office/powerpoint/2010/main" val="335977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F014-84F5-4417-BB9A-A7A6CA7E699C}"/>
              </a:ext>
            </a:extLst>
          </p:cNvPr>
          <p:cNvSpPr>
            <a:spLocks noGrp="1"/>
          </p:cNvSpPr>
          <p:nvPr>
            <p:ph type="title"/>
          </p:nvPr>
        </p:nvSpPr>
        <p:spPr/>
        <p:txBody>
          <a:bodyPr>
            <a:normAutofit fontScale="90000"/>
          </a:bodyPr>
          <a:lstStyle/>
          <a:p>
            <a:r>
              <a:rPr lang="en-US" dirty="0"/>
              <a:t>Week 6 Assignment – </a:t>
            </a:r>
            <a:br>
              <a:rPr lang="en-US" b="1" dirty="0"/>
            </a:br>
            <a:r>
              <a:rPr lang="en-US" b="1" dirty="0"/>
              <a:t>Female Births in 1959 Dataset</a:t>
            </a:r>
            <a:br>
              <a:rPr lang="en-US" dirty="0"/>
            </a:br>
            <a:endParaRPr lang="en-US" dirty="0"/>
          </a:p>
        </p:txBody>
      </p:sp>
      <p:sp>
        <p:nvSpPr>
          <p:cNvPr id="5" name="Content Placeholder 4">
            <a:extLst>
              <a:ext uri="{FF2B5EF4-FFF2-40B4-BE49-F238E27FC236}">
                <a16:creationId xmlns:a16="http://schemas.microsoft.com/office/drawing/2014/main" id="{7847F2A7-DB8F-4892-896E-C54DE04C15A1}"/>
              </a:ext>
            </a:extLst>
          </p:cNvPr>
          <p:cNvSpPr>
            <a:spLocks noGrp="1"/>
          </p:cNvSpPr>
          <p:nvPr>
            <p:ph sz="half" idx="2"/>
          </p:nvPr>
        </p:nvSpPr>
        <p:spPr>
          <a:xfrm>
            <a:off x="4854890" y="2125266"/>
            <a:ext cx="4126877" cy="3263504"/>
          </a:xfrm>
        </p:spPr>
        <p:txBody>
          <a:bodyPr/>
          <a:lstStyle/>
          <a:p>
            <a:r>
              <a:rPr lang="en-US" sz="1800" dirty="0"/>
              <a:t>The autocorrelation shows oscillation or cyclic behavior, but not at regular intervals.</a:t>
            </a:r>
          </a:p>
          <a:p>
            <a:r>
              <a:rPr lang="en-US" sz="1800" dirty="0"/>
              <a:t>The spectral density peaks at 0.0, but also has several smaller peaks</a:t>
            </a:r>
          </a:p>
          <a:p>
            <a:r>
              <a:rPr lang="en-US" sz="1800" dirty="0"/>
              <a:t>I’m not sure what model would be best.  The AIC5 suggests an ARMA(2,1)</a:t>
            </a:r>
          </a:p>
          <a:p>
            <a:pPr marL="0" indent="0">
              <a:buNone/>
            </a:pPr>
            <a:endParaRPr lang="en-US" dirty="0"/>
          </a:p>
        </p:txBody>
      </p:sp>
      <p:sp>
        <p:nvSpPr>
          <p:cNvPr id="17" name="Slide Number Placeholder 3"/>
          <p:cNvSpPr>
            <a:spLocks noGrp="1"/>
          </p:cNvSpPr>
          <p:nvPr>
            <p:ph type="sldNum" sz="quarter" idx="12"/>
          </p:nvPr>
        </p:nvSpPr>
        <p:spPr/>
        <p:txBody>
          <a:bodyPr/>
          <a:lstStyle/>
          <a:p>
            <a:fld id="{B832E310-1043-496D-BCED-8DFA29C4A91A}" type="slidenum">
              <a:rPr lang="en-US"/>
              <a:pPr/>
              <a:t>15</a:t>
            </a:fld>
            <a:endParaRPr lang="en-US"/>
          </a:p>
        </p:txBody>
      </p:sp>
      <p:pic>
        <p:nvPicPr>
          <p:cNvPr id="3" name="Content Placeholder 2">
            <a:extLst>
              <a:ext uri="{FF2B5EF4-FFF2-40B4-BE49-F238E27FC236}">
                <a16:creationId xmlns:a16="http://schemas.microsoft.com/office/drawing/2014/main" id="{CCC341FE-62A9-4AD4-935B-1A8A9C6DBBE1}"/>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a:stretch/>
        </p:blipFill>
        <p:spPr>
          <a:xfrm>
            <a:off x="6468323" y="4362172"/>
            <a:ext cx="2272768" cy="13647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AFCCC1C-1F8D-40A9-8CB1-E541CC57AF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876" y="1990609"/>
            <a:ext cx="4819446" cy="3584281"/>
          </a:xfrm>
          <a:prstGeom prst="rect">
            <a:avLst/>
          </a:prstGeom>
        </p:spPr>
      </p:pic>
    </p:spTree>
    <p:extLst>
      <p:ext uri="{BB962C8B-B14F-4D97-AF65-F5344CB8AC3E}">
        <p14:creationId xmlns:p14="http://schemas.microsoft.com/office/powerpoint/2010/main" val="250398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576241" y="1191872"/>
            <a:ext cx="7202456" cy="634566"/>
          </a:xfrm>
        </p:spPr>
        <p:txBody>
          <a:bodyPr>
            <a:noAutofit/>
          </a:bodyPr>
          <a:lstStyle/>
          <a:p>
            <a:r>
              <a:rPr lang="en-US" sz="1200" dirty="0"/>
              <a:t>Looking at your time series from the first day of class, you addressed its stationarity before. Does either a signal plus noise, ARIMA, or ARUMA (seasonal) model seem appropriate?</a:t>
            </a:r>
            <a:br>
              <a:rPr lang="en-US" sz="1200" dirty="0"/>
            </a:br>
            <a:endParaRPr lang="en-US" sz="1200" dirty="0"/>
          </a:p>
        </p:txBody>
      </p:sp>
      <p:pic>
        <p:nvPicPr>
          <p:cNvPr id="1026" name="Picture 2">
            <a:extLst>
              <a:ext uri="{FF2B5EF4-FFF2-40B4-BE49-F238E27FC236}">
                <a16:creationId xmlns:a16="http://schemas.microsoft.com/office/drawing/2014/main" id="{EF43E81D-5F09-254C-B834-0C05B2AD8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41" y="1826438"/>
            <a:ext cx="2675531" cy="2886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ECCAB4-E715-4C4A-B8D7-4D06189D4B44}"/>
              </a:ext>
            </a:extLst>
          </p:cNvPr>
          <p:cNvPicPr>
            <a:picLocks noChangeAspect="1"/>
          </p:cNvPicPr>
          <p:nvPr/>
        </p:nvPicPr>
        <p:blipFill>
          <a:blip r:embed="rId3"/>
          <a:stretch>
            <a:fillRect/>
          </a:stretch>
        </p:blipFill>
        <p:spPr>
          <a:xfrm>
            <a:off x="3251772" y="1826438"/>
            <a:ext cx="3313415" cy="2886075"/>
          </a:xfrm>
          <a:prstGeom prst="rect">
            <a:avLst/>
          </a:prstGeom>
        </p:spPr>
      </p:pic>
      <p:sp>
        <p:nvSpPr>
          <p:cNvPr id="11" name="TextBox 10">
            <a:extLst>
              <a:ext uri="{FF2B5EF4-FFF2-40B4-BE49-F238E27FC236}">
                <a16:creationId xmlns:a16="http://schemas.microsoft.com/office/drawing/2014/main" id="{2174B3F2-FA95-1746-B585-41B9CB69DB46}"/>
              </a:ext>
            </a:extLst>
          </p:cNvPr>
          <p:cNvSpPr txBox="1"/>
          <p:nvPr/>
        </p:nvSpPr>
        <p:spPr>
          <a:xfrm>
            <a:off x="576241" y="4826034"/>
            <a:ext cx="7632190" cy="1223412"/>
          </a:xfrm>
          <a:prstGeom prst="rect">
            <a:avLst/>
          </a:prstGeom>
          <a:noFill/>
        </p:spPr>
        <p:txBody>
          <a:bodyPr wrap="square" rtlCol="0">
            <a:spAutoFit/>
          </a:bodyPr>
          <a:lstStyle/>
          <a:p>
            <a:pPr defTabSz="342900"/>
            <a:r>
              <a:rPr lang="en-US" sz="1050" dirty="0">
                <a:solidFill>
                  <a:prstClr val="black"/>
                </a:solidFill>
                <a:latin typeface="Gill Sans MT" panose="020B0502020104020203"/>
              </a:rPr>
              <a:t>Looking at realization and its correlation structure, which exhibits a very slowly damping structure with near value 1 correlation between large number of initial lags, it appears ARIMA model would be appropriate. Although it is counterintuitive to assume there might be a trend component in stock data, there is ever so slight possibility of trend component( liner or quadratic) in the realization in short term and hence signal plus noise model also appears to be appropriate. Now, since this stock is of Google, a tech company, with no particular product launch dates, it is counterintuitive to assume that its stock would be having some seasonal components. Moreover, autocorrelation plot doesn’t indicate any high correlation among monthly, quarterly, yearly </a:t>
            </a:r>
            <a:r>
              <a:rPr lang="en-US" sz="1050" dirty="0" err="1">
                <a:solidFill>
                  <a:prstClr val="black"/>
                </a:solidFill>
                <a:latin typeface="Gill Sans MT" panose="020B0502020104020203"/>
              </a:rPr>
              <a:t>etc</a:t>
            </a:r>
            <a:r>
              <a:rPr lang="en-US" sz="1050" dirty="0">
                <a:solidFill>
                  <a:prstClr val="black"/>
                </a:solidFill>
                <a:latin typeface="Gill Sans MT" panose="020B0502020104020203"/>
              </a:rPr>
              <a:t> lags </a:t>
            </a:r>
            <a:r>
              <a:rPr lang="en-US" sz="1050" dirty="0" err="1">
                <a:solidFill>
                  <a:prstClr val="black"/>
                </a:solidFill>
                <a:latin typeface="Gill Sans MT" panose="020B0502020104020203"/>
              </a:rPr>
              <a:t>ie</a:t>
            </a:r>
            <a:r>
              <a:rPr lang="en-US" sz="1050" dirty="0">
                <a:solidFill>
                  <a:prstClr val="black"/>
                </a:solidFill>
                <a:latin typeface="Gill Sans MT" panose="020B0502020104020203"/>
              </a:rPr>
              <a:t> no seasonal correlation structure. Hence, ARUMA(Seasonal) model might not be appropriate to model this stock data. </a:t>
            </a:r>
          </a:p>
        </p:txBody>
      </p:sp>
      <p:pic>
        <p:nvPicPr>
          <p:cNvPr id="1028" name="Picture 4">
            <a:extLst>
              <a:ext uri="{FF2B5EF4-FFF2-40B4-BE49-F238E27FC236}">
                <a16:creationId xmlns:a16="http://schemas.microsoft.com/office/drawing/2014/main" id="{BFE55C09-B1B8-2D47-A365-7F9A94A27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187" y="1826438"/>
            <a:ext cx="2473043"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79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64D74-9539-F145-A3D6-3239FD74D647}"/>
              </a:ext>
            </a:extLst>
          </p:cNvPr>
          <p:cNvSpPr>
            <a:spLocks noGrp="1"/>
          </p:cNvSpPr>
          <p:nvPr>
            <p:ph type="title"/>
          </p:nvPr>
        </p:nvSpPr>
        <p:spPr/>
        <p:txBody>
          <a:bodyPr/>
          <a:lstStyle/>
          <a:p>
            <a:r>
              <a:rPr lang="en-US" dirty="0"/>
              <a:t>6.9.1: Assessing Shampoo Models</a:t>
            </a:r>
          </a:p>
        </p:txBody>
      </p:sp>
      <p:pic>
        <p:nvPicPr>
          <p:cNvPr id="7" name="Content Placeholder 6">
            <a:extLst>
              <a:ext uri="{FF2B5EF4-FFF2-40B4-BE49-F238E27FC236}">
                <a16:creationId xmlns:a16="http://schemas.microsoft.com/office/drawing/2014/main" id="{8922F176-15E5-6C44-A5AA-D6591A0DEE1C}"/>
              </a:ext>
            </a:extLst>
          </p:cNvPr>
          <p:cNvPicPr>
            <a:picLocks noGrp="1" noChangeAspect="1"/>
          </p:cNvPicPr>
          <p:nvPr>
            <p:ph sz="half" idx="1"/>
          </p:nvPr>
        </p:nvPicPr>
        <p:blipFill>
          <a:blip r:embed="rId2"/>
          <a:stretch>
            <a:fillRect/>
          </a:stretch>
        </p:blipFill>
        <p:spPr>
          <a:xfrm>
            <a:off x="170720" y="2369008"/>
            <a:ext cx="4584744" cy="2524005"/>
          </a:xfrm>
          <a:prstGeom prst="rect">
            <a:avLst/>
          </a:prstGeom>
        </p:spPr>
      </p:pic>
      <p:sp>
        <p:nvSpPr>
          <p:cNvPr id="6" name="Content Placeholder 5">
            <a:extLst>
              <a:ext uri="{FF2B5EF4-FFF2-40B4-BE49-F238E27FC236}">
                <a16:creationId xmlns:a16="http://schemas.microsoft.com/office/drawing/2014/main" id="{BDD505E6-54B0-8643-8E5F-500E04C9AC03}"/>
              </a:ext>
            </a:extLst>
          </p:cNvPr>
          <p:cNvSpPr>
            <a:spLocks noGrp="1"/>
          </p:cNvSpPr>
          <p:nvPr>
            <p:ph sz="half" idx="2"/>
          </p:nvPr>
        </p:nvSpPr>
        <p:spPr/>
        <p:txBody>
          <a:bodyPr/>
          <a:lstStyle/>
          <a:p>
            <a:r>
              <a:rPr lang="en-US" dirty="0"/>
              <a:t>ARUMA wouldn’t make much sense since no ”spikes” can be seen in the ACF plot at some regular interval</a:t>
            </a:r>
          </a:p>
          <a:p>
            <a:r>
              <a:rPr lang="en-US" dirty="0"/>
              <a:t>ARIMA may work</a:t>
            </a:r>
          </a:p>
          <a:p>
            <a:r>
              <a:rPr lang="en-US" dirty="0"/>
              <a:t>Signal plus noise modeling might be best:</a:t>
            </a:r>
          </a:p>
          <a:p>
            <a:pPr lvl="1"/>
            <a:r>
              <a:rPr lang="en-US" dirty="0"/>
              <a:t>Signal = parabolic trend</a:t>
            </a:r>
          </a:p>
          <a:p>
            <a:pPr lvl="1"/>
            <a:r>
              <a:rPr lang="en-US" dirty="0"/>
              <a:t>Noise = remaining variation</a:t>
            </a:r>
          </a:p>
        </p:txBody>
      </p:sp>
    </p:spTree>
    <p:extLst>
      <p:ext uri="{BB962C8B-B14F-4D97-AF65-F5344CB8AC3E}">
        <p14:creationId xmlns:p14="http://schemas.microsoft.com/office/powerpoint/2010/main" val="208539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42297" y="2739837"/>
            <a:ext cx="7886700" cy="1325563"/>
          </a:xfrm>
        </p:spPr>
        <p:txBody>
          <a:bodyPr/>
          <a:lstStyle/>
          <a:p>
            <a:pPr algn="ctr"/>
            <a:r>
              <a:rPr lang="en-US" dirty="0"/>
              <a:t>Break Out 2</a:t>
            </a:r>
          </a:p>
        </p:txBody>
      </p:sp>
    </p:spTree>
    <p:extLst>
      <p:ext uri="{BB962C8B-B14F-4D97-AF65-F5344CB8AC3E}">
        <p14:creationId xmlns:p14="http://schemas.microsoft.com/office/powerpoint/2010/main" val="4013453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p:txBody>
          <a:bodyPr/>
          <a:lstStyle/>
          <a:p>
            <a:r>
              <a:rPr lang="en-US" dirty="0"/>
              <a:t>Break Out 2</a:t>
            </a:r>
          </a:p>
        </p:txBody>
      </p:sp>
      <p:pic>
        <p:nvPicPr>
          <p:cNvPr id="4" name="Picture 3">
            <a:extLst>
              <a:ext uri="{FF2B5EF4-FFF2-40B4-BE49-F238E27FC236}">
                <a16:creationId xmlns:a16="http://schemas.microsoft.com/office/drawing/2014/main" id="{60BDBE33-8959-8C4B-86E6-E080B3CA3F58}"/>
              </a:ext>
            </a:extLst>
          </p:cNvPr>
          <p:cNvPicPr>
            <a:picLocks noChangeAspect="1"/>
          </p:cNvPicPr>
          <p:nvPr/>
        </p:nvPicPr>
        <p:blipFill rotWithShape="1">
          <a:blip r:embed="rId2"/>
          <a:srcRect t="3458"/>
          <a:stretch/>
        </p:blipFill>
        <p:spPr>
          <a:xfrm>
            <a:off x="324649" y="2947916"/>
            <a:ext cx="8190701" cy="1719618"/>
          </a:xfrm>
          <a:prstGeom prst="rect">
            <a:avLst/>
          </a:prstGeom>
        </p:spPr>
      </p:pic>
    </p:spTree>
    <p:extLst>
      <p:ext uri="{BB962C8B-B14F-4D97-AF65-F5344CB8AC3E}">
        <p14:creationId xmlns:p14="http://schemas.microsoft.com/office/powerpoint/2010/main" val="99870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F56B-B228-E34C-8817-18E1D8551872}"/>
              </a:ext>
            </a:extLst>
          </p:cNvPr>
          <p:cNvSpPr>
            <a:spLocks noGrp="1"/>
          </p:cNvSpPr>
          <p:nvPr>
            <p:ph type="title"/>
          </p:nvPr>
        </p:nvSpPr>
        <p:spPr/>
        <p:txBody>
          <a:bodyPr/>
          <a:lstStyle/>
          <a:p>
            <a:r>
              <a:rPr lang="en-US" dirty="0"/>
              <a:t>Concept Check … Checks</a:t>
            </a:r>
          </a:p>
        </p:txBody>
      </p:sp>
      <p:pic>
        <p:nvPicPr>
          <p:cNvPr id="4" name="Picture 3">
            <a:extLst>
              <a:ext uri="{FF2B5EF4-FFF2-40B4-BE49-F238E27FC236}">
                <a16:creationId xmlns:a16="http://schemas.microsoft.com/office/drawing/2014/main" id="{72EC6B77-AE97-6E4A-A901-92D9D7578A94}"/>
              </a:ext>
            </a:extLst>
          </p:cNvPr>
          <p:cNvPicPr>
            <a:picLocks noChangeAspect="1"/>
          </p:cNvPicPr>
          <p:nvPr/>
        </p:nvPicPr>
        <p:blipFill>
          <a:blip r:embed="rId2"/>
          <a:stretch>
            <a:fillRect/>
          </a:stretch>
        </p:blipFill>
        <p:spPr>
          <a:xfrm>
            <a:off x="1141332" y="1690689"/>
            <a:ext cx="6861336" cy="4504388"/>
          </a:xfrm>
          <a:prstGeom prst="rect">
            <a:avLst/>
          </a:prstGeom>
        </p:spPr>
      </p:pic>
      <p:cxnSp>
        <p:nvCxnSpPr>
          <p:cNvPr id="6" name="Straight Connector 5">
            <a:extLst>
              <a:ext uri="{FF2B5EF4-FFF2-40B4-BE49-F238E27FC236}">
                <a16:creationId xmlns:a16="http://schemas.microsoft.com/office/drawing/2014/main" id="{BE1DB8E3-E1DB-184E-9806-81521F22DA7F}"/>
              </a:ext>
            </a:extLst>
          </p:cNvPr>
          <p:cNvCxnSpPr/>
          <p:nvPr/>
        </p:nvCxnSpPr>
        <p:spPr>
          <a:xfrm>
            <a:off x="4640094" y="4173166"/>
            <a:ext cx="183852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641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eaLnBrk="1" hangingPunct="1"/>
            <a:r>
              <a:rPr lang="en-US" sz="2800" dirty="0">
                <a:latin typeface="Times New Roman" pitchFamily="18" charset="0"/>
              </a:rPr>
              <a:t>(1</a:t>
            </a:r>
            <a:r>
              <a:rPr lang="en-US" sz="2800" dirty="0">
                <a:latin typeface="Symbol" pitchFamily="18" charset="2"/>
              </a:rPr>
              <a:t>-.8</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155045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eaLnBrk="1" hangingPunct="1"/>
            <a:r>
              <a:rPr lang="en-US" sz="2800" dirty="0">
                <a:latin typeface="Times New Roman" pitchFamily="18" charset="0"/>
              </a:rPr>
              <a:t>(1</a:t>
            </a:r>
            <a:r>
              <a:rPr lang="en-US" sz="2800" dirty="0">
                <a:latin typeface="Symbol" pitchFamily="18" charset="2"/>
              </a:rPr>
              <a:t>-.8</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3" name="TextBox 2">
            <a:extLst>
              <a:ext uri="{FF2B5EF4-FFF2-40B4-BE49-F238E27FC236}">
                <a16:creationId xmlns:a16="http://schemas.microsoft.com/office/drawing/2014/main" id="{A65F3EE7-F1CE-D441-B423-9125F71702C2}"/>
              </a:ext>
            </a:extLst>
          </p:cNvPr>
          <p:cNvSpPr txBox="1"/>
          <p:nvPr/>
        </p:nvSpPr>
        <p:spPr>
          <a:xfrm>
            <a:off x="3755463" y="4039887"/>
            <a:ext cx="1433015" cy="369332"/>
          </a:xfrm>
          <a:prstGeom prst="rect">
            <a:avLst/>
          </a:prstGeom>
          <a:noFill/>
        </p:spPr>
        <p:txBody>
          <a:bodyPr wrap="square" rtlCol="0">
            <a:spAutoFit/>
          </a:bodyPr>
          <a:lstStyle/>
          <a:p>
            <a:r>
              <a:rPr lang="en-US" dirty="0"/>
              <a:t>ARIMA(1,1,0)</a:t>
            </a:r>
          </a:p>
        </p:txBody>
      </p:sp>
    </p:spTree>
    <p:extLst>
      <p:ext uri="{BB962C8B-B14F-4D97-AF65-F5344CB8AC3E}">
        <p14:creationId xmlns:p14="http://schemas.microsoft.com/office/powerpoint/2010/main" val="105803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230260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5" name="TextBox 4">
            <a:extLst>
              <a:ext uri="{FF2B5EF4-FFF2-40B4-BE49-F238E27FC236}">
                <a16:creationId xmlns:a16="http://schemas.microsoft.com/office/drawing/2014/main" id="{E31D6574-1776-E146-BF3A-FC5E7F3DA588}"/>
              </a:ext>
            </a:extLst>
          </p:cNvPr>
          <p:cNvSpPr txBox="1"/>
          <p:nvPr/>
        </p:nvSpPr>
        <p:spPr>
          <a:xfrm>
            <a:off x="3755463" y="4039887"/>
            <a:ext cx="1433015" cy="369332"/>
          </a:xfrm>
          <a:prstGeom prst="rect">
            <a:avLst/>
          </a:prstGeom>
          <a:noFill/>
        </p:spPr>
        <p:txBody>
          <a:bodyPr wrap="square" rtlCol="0">
            <a:spAutoFit/>
          </a:bodyPr>
          <a:lstStyle/>
          <a:p>
            <a:r>
              <a:rPr lang="en-US" dirty="0"/>
              <a:t>ARIMA(1,1,1)</a:t>
            </a:r>
          </a:p>
        </p:txBody>
      </p:sp>
    </p:spTree>
    <p:extLst>
      <p:ext uri="{BB962C8B-B14F-4D97-AF65-F5344CB8AC3E}">
        <p14:creationId xmlns:p14="http://schemas.microsoft.com/office/powerpoint/2010/main" val="333248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43623" y="3013111"/>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4</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15789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43623" y="3013111"/>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4</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5" name="TextBox 4">
            <a:extLst>
              <a:ext uri="{FF2B5EF4-FFF2-40B4-BE49-F238E27FC236}">
                <a16:creationId xmlns:a16="http://schemas.microsoft.com/office/drawing/2014/main" id="{C2031862-7B83-3D48-BF92-3AFE1504C9AF}"/>
              </a:ext>
            </a:extLst>
          </p:cNvPr>
          <p:cNvSpPr txBox="1"/>
          <p:nvPr/>
        </p:nvSpPr>
        <p:spPr>
          <a:xfrm>
            <a:off x="3153797" y="4053535"/>
            <a:ext cx="2836406" cy="369332"/>
          </a:xfrm>
          <a:prstGeom prst="rect">
            <a:avLst/>
          </a:prstGeom>
          <a:noFill/>
        </p:spPr>
        <p:txBody>
          <a:bodyPr wrap="square" rtlCol="0">
            <a:spAutoFit/>
          </a:bodyPr>
          <a:lstStyle/>
          <a:p>
            <a:r>
              <a:rPr lang="en-US" dirty="0"/>
              <a:t>ARIMA(1,1,1) with s = 4</a:t>
            </a:r>
          </a:p>
        </p:txBody>
      </p:sp>
    </p:spTree>
    <p:extLst>
      <p:ext uri="{BB962C8B-B14F-4D97-AF65-F5344CB8AC3E}">
        <p14:creationId xmlns:p14="http://schemas.microsoft.com/office/powerpoint/2010/main" val="327149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8144" y="3026759"/>
            <a:ext cx="8980227"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i="1" dirty="0">
                <a:latin typeface="Symbol" pitchFamily="18" charset="2"/>
              </a:rPr>
              <a:t>74</a:t>
            </a:r>
            <a:r>
              <a:rPr lang="en-US" sz="2800" i="1" dirty="0">
                <a:latin typeface="Times New Roman" pitchFamily="18" charset="0"/>
              </a:rPr>
              <a:t>B</a:t>
            </a:r>
            <a:r>
              <a:rPr lang="en-US" sz="2800" i="1" baseline="30000" dirty="0">
                <a:latin typeface="Times New Roman" pitchFamily="18" charset="0"/>
              </a:rPr>
              <a:t>3</a:t>
            </a:r>
            <a:r>
              <a:rPr lang="en-US" sz="2800" dirty="0">
                <a:latin typeface="Times New Roman" pitchFamily="18" charset="0"/>
              </a:rPr>
              <a:t>)(1</a:t>
            </a:r>
            <a:r>
              <a:rPr lang="en-US" sz="2800" dirty="0">
                <a:latin typeface="Symbol" pitchFamily="18" charset="2"/>
              </a:rPr>
              <a:t>-.6</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baseline="30000" dirty="0">
                <a:latin typeface="Times New Roman" pitchFamily="18" charset="0"/>
              </a:rPr>
              <a:t>2</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12</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i="1" baseline="30000" dirty="0">
                <a:latin typeface="Times New Roman" pitchFamily="18" charset="0"/>
              </a:rPr>
              <a:t>2</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381443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8144" y="3026759"/>
            <a:ext cx="8980227"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i="1">
                <a:latin typeface="Symbol" pitchFamily="18" charset="2"/>
              </a:rPr>
              <a:t>74</a:t>
            </a:r>
            <a:r>
              <a:rPr lang="en-US" sz="2800" i="1">
                <a:latin typeface="Times New Roman" pitchFamily="18" charset="0"/>
              </a:rPr>
              <a:t>B</a:t>
            </a:r>
            <a:r>
              <a:rPr lang="en-US" sz="2800" i="1" baseline="30000">
                <a:latin typeface="Times New Roman" pitchFamily="18" charset="0"/>
              </a:rPr>
              <a:t>3</a:t>
            </a:r>
            <a:r>
              <a:rPr lang="en-US" sz="2800">
                <a:latin typeface="Times New Roman" pitchFamily="18" charset="0"/>
              </a:rPr>
              <a:t>)(1</a:t>
            </a:r>
            <a:r>
              <a:rPr lang="en-US" sz="2800">
                <a:latin typeface="Symbol" pitchFamily="18" charset="2"/>
              </a:rPr>
              <a:t>-</a:t>
            </a:r>
            <a:r>
              <a:rPr lang="en-US" sz="2800" dirty="0">
                <a:latin typeface="Symbol" pitchFamily="18" charset="2"/>
              </a:rPr>
              <a:t>.6</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baseline="30000" dirty="0">
                <a:latin typeface="Times New Roman" pitchFamily="18" charset="0"/>
              </a:rPr>
              <a:t>2</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12</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i="1" baseline="30000" dirty="0">
                <a:latin typeface="Times New Roman" pitchFamily="18" charset="0"/>
              </a:rPr>
              <a:t>2</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5" name="TextBox 4">
            <a:extLst>
              <a:ext uri="{FF2B5EF4-FFF2-40B4-BE49-F238E27FC236}">
                <a16:creationId xmlns:a16="http://schemas.microsoft.com/office/drawing/2014/main" id="{C997C4EB-551C-A64A-8BDE-B95607390DE0}"/>
              </a:ext>
            </a:extLst>
          </p:cNvPr>
          <p:cNvSpPr txBox="1"/>
          <p:nvPr/>
        </p:nvSpPr>
        <p:spPr>
          <a:xfrm>
            <a:off x="3755463" y="4039887"/>
            <a:ext cx="1433015" cy="646331"/>
          </a:xfrm>
          <a:prstGeom prst="rect">
            <a:avLst/>
          </a:prstGeom>
          <a:noFill/>
        </p:spPr>
        <p:txBody>
          <a:bodyPr wrap="square" rtlCol="0">
            <a:spAutoFit/>
          </a:bodyPr>
          <a:lstStyle/>
          <a:p>
            <a:r>
              <a:rPr lang="en-US" dirty="0"/>
              <a:t>ARIMA(4,2,2) with s = 12</a:t>
            </a:r>
          </a:p>
        </p:txBody>
      </p:sp>
    </p:spTree>
    <p:extLst>
      <p:ext uri="{BB962C8B-B14F-4D97-AF65-F5344CB8AC3E}">
        <p14:creationId xmlns:p14="http://schemas.microsoft.com/office/powerpoint/2010/main" val="75353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r>
              <a:rPr lang="en-US" dirty="0"/>
              <a:t>Simply Judge From These Plots</a:t>
            </a:r>
          </a:p>
        </p:txBody>
      </p:sp>
      <p:pic>
        <p:nvPicPr>
          <p:cNvPr id="3" name="Picture 2">
            <a:extLst>
              <a:ext uri="{FF2B5EF4-FFF2-40B4-BE49-F238E27FC236}">
                <a16:creationId xmlns:a16="http://schemas.microsoft.com/office/drawing/2014/main" id="{DDF8BF49-B9F8-724C-A2C6-D29D08C66E08}"/>
              </a:ext>
            </a:extLst>
          </p:cNvPr>
          <p:cNvPicPr>
            <a:picLocks noChangeAspect="1"/>
          </p:cNvPicPr>
          <p:nvPr/>
        </p:nvPicPr>
        <p:blipFill>
          <a:blip r:embed="rId2"/>
          <a:stretch>
            <a:fillRect/>
          </a:stretch>
        </p:blipFill>
        <p:spPr>
          <a:xfrm>
            <a:off x="2103129" y="1683313"/>
            <a:ext cx="4937741" cy="4468875"/>
          </a:xfrm>
          <a:prstGeom prst="rect">
            <a:avLst/>
          </a:prstGeom>
        </p:spPr>
      </p:pic>
    </p:spTree>
    <p:extLst>
      <p:ext uri="{BB962C8B-B14F-4D97-AF65-F5344CB8AC3E}">
        <p14:creationId xmlns:p14="http://schemas.microsoft.com/office/powerpoint/2010/main" val="3882912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r>
              <a:rPr lang="en-US" dirty="0"/>
              <a:t>Simply Judge From These Plots</a:t>
            </a:r>
          </a:p>
        </p:txBody>
      </p:sp>
      <p:pic>
        <p:nvPicPr>
          <p:cNvPr id="3" name="Picture 2">
            <a:extLst>
              <a:ext uri="{FF2B5EF4-FFF2-40B4-BE49-F238E27FC236}">
                <a16:creationId xmlns:a16="http://schemas.microsoft.com/office/drawing/2014/main" id="{DDF8BF49-B9F8-724C-A2C6-D29D08C66E08}"/>
              </a:ext>
            </a:extLst>
          </p:cNvPr>
          <p:cNvPicPr>
            <a:picLocks noChangeAspect="1"/>
          </p:cNvPicPr>
          <p:nvPr/>
        </p:nvPicPr>
        <p:blipFill>
          <a:blip r:embed="rId2"/>
          <a:stretch>
            <a:fillRect/>
          </a:stretch>
        </p:blipFill>
        <p:spPr>
          <a:xfrm>
            <a:off x="2103129" y="1683313"/>
            <a:ext cx="4937741" cy="4468875"/>
          </a:xfrm>
          <a:prstGeom prst="rect">
            <a:avLst/>
          </a:prstGeom>
        </p:spPr>
      </p:pic>
      <p:sp>
        <p:nvSpPr>
          <p:cNvPr id="5" name="Rectangle 4">
            <a:extLst>
              <a:ext uri="{FF2B5EF4-FFF2-40B4-BE49-F238E27FC236}">
                <a16:creationId xmlns:a16="http://schemas.microsoft.com/office/drawing/2014/main" id="{0FC61E44-B3A8-4A4C-92CE-6316844E0EF4}"/>
              </a:ext>
            </a:extLst>
          </p:cNvPr>
          <p:cNvSpPr/>
          <p:nvPr/>
        </p:nvSpPr>
        <p:spPr>
          <a:xfrm>
            <a:off x="1692323" y="6397852"/>
            <a:ext cx="7697338" cy="369332"/>
          </a:xfrm>
          <a:prstGeom prst="rect">
            <a:avLst/>
          </a:prstGeom>
        </p:spPr>
        <p:txBody>
          <a:bodyPr wrap="square">
            <a:spAutoFit/>
          </a:bodyPr>
          <a:lstStyle/>
          <a:p>
            <a:r>
              <a:rPr lang="en-US" dirty="0" err="1"/>
              <a:t>ata</a:t>
            </a:r>
            <a:r>
              <a:rPr lang="en-US" dirty="0"/>
              <a:t> = </a:t>
            </a:r>
            <a:r>
              <a:rPr lang="en-US" dirty="0" err="1"/>
              <a:t>gen.aruma.wge</a:t>
            </a:r>
            <a:r>
              <a:rPr lang="en-US" dirty="0"/>
              <a:t>(500,d = 1, s = 12, phi = -.7, theta = -.9, </a:t>
            </a:r>
            <a:r>
              <a:rPr lang="en-US" dirty="0" err="1"/>
              <a:t>sn</a:t>
            </a:r>
            <a:r>
              <a:rPr lang="en-US" dirty="0"/>
              <a:t> = 9)</a:t>
            </a:r>
          </a:p>
        </p:txBody>
      </p:sp>
    </p:spTree>
    <p:extLst>
      <p:ext uri="{BB962C8B-B14F-4D97-AF65-F5344CB8AC3E}">
        <p14:creationId xmlns:p14="http://schemas.microsoft.com/office/powerpoint/2010/main" val="84676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p:txBody>
          <a:bodyPr/>
          <a:lstStyle/>
          <a:p>
            <a:r>
              <a:rPr lang="en-US" dirty="0"/>
              <a:t>Concept Check  … Check</a:t>
            </a:r>
          </a:p>
        </p:txBody>
      </p:sp>
      <p:pic>
        <p:nvPicPr>
          <p:cNvPr id="4" name="Picture 3">
            <a:extLst>
              <a:ext uri="{FF2B5EF4-FFF2-40B4-BE49-F238E27FC236}">
                <a16:creationId xmlns:a16="http://schemas.microsoft.com/office/drawing/2014/main" id="{C9BBAB26-69D1-9F4F-8638-396FB0B250E1}"/>
              </a:ext>
            </a:extLst>
          </p:cNvPr>
          <p:cNvPicPr>
            <a:picLocks noChangeAspect="1"/>
          </p:cNvPicPr>
          <p:nvPr/>
        </p:nvPicPr>
        <p:blipFill>
          <a:blip r:embed="rId2"/>
          <a:stretch>
            <a:fillRect/>
          </a:stretch>
        </p:blipFill>
        <p:spPr>
          <a:xfrm>
            <a:off x="807395" y="1905281"/>
            <a:ext cx="7101191" cy="3514365"/>
          </a:xfrm>
          <a:prstGeom prst="rect">
            <a:avLst/>
          </a:prstGeom>
        </p:spPr>
      </p:pic>
      <p:cxnSp>
        <p:nvCxnSpPr>
          <p:cNvPr id="6" name="Straight Connector 5">
            <a:extLst>
              <a:ext uri="{FF2B5EF4-FFF2-40B4-BE49-F238E27FC236}">
                <a16:creationId xmlns:a16="http://schemas.microsoft.com/office/drawing/2014/main" id="{EB6CFF2E-E1DD-BD40-82E1-E4C58CB53994}"/>
              </a:ext>
            </a:extLst>
          </p:cNvPr>
          <p:cNvCxnSpPr>
            <a:cxnSpLocks/>
          </p:cNvCxnSpPr>
          <p:nvPr/>
        </p:nvCxnSpPr>
        <p:spPr>
          <a:xfrm>
            <a:off x="1429966" y="4114800"/>
            <a:ext cx="10797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348652-EEBF-5845-B72B-45160F357831}"/>
              </a:ext>
            </a:extLst>
          </p:cNvPr>
          <p:cNvCxnSpPr>
            <a:cxnSpLocks/>
          </p:cNvCxnSpPr>
          <p:nvPr/>
        </p:nvCxnSpPr>
        <p:spPr>
          <a:xfrm>
            <a:off x="1429966" y="4432570"/>
            <a:ext cx="10797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0CF734-01AC-DA44-B570-427116B217AF}"/>
              </a:ext>
            </a:extLst>
          </p:cNvPr>
          <p:cNvCxnSpPr>
            <a:cxnSpLocks/>
          </p:cNvCxnSpPr>
          <p:nvPr/>
        </p:nvCxnSpPr>
        <p:spPr>
          <a:xfrm>
            <a:off x="1429966" y="5064868"/>
            <a:ext cx="10797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4CBC837-D8DE-F34F-8176-514EBB45BC7E}"/>
              </a:ext>
            </a:extLst>
          </p:cNvPr>
          <p:cNvSpPr txBox="1"/>
          <p:nvPr/>
        </p:nvSpPr>
        <p:spPr>
          <a:xfrm>
            <a:off x="3463046" y="3968885"/>
            <a:ext cx="3735421" cy="338554"/>
          </a:xfrm>
          <a:prstGeom prst="rect">
            <a:avLst/>
          </a:prstGeom>
          <a:noFill/>
        </p:spPr>
        <p:txBody>
          <a:bodyPr wrap="square" rtlCol="0">
            <a:spAutoFit/>
          </a:bodyPr>
          <a:lstStyle/>
          <a:p>
            <a:r>
              <a:rPr lang="en-US" sz="1600" dirty="0"/>
              <a:t>s = 12 (common with Monthly </a:t>
            </a:r>
            <a:r>
              <a:rPr lang="en-US" sz="1600" i="1" dirty="0"/>
              <a:t>Data</a:t>
            </a:r>
            <a:r>
              <a:rPr lang="en-US" sz="1600" dirty="0"/>
              <a:t>.)</a:t>
            </a:r>
          </a:p>
        </p:txBody>
      </p:sp>
      <p:sp>
        <p:nvSpPr>
          <p:cNvPr id="11" name="TextBox 10">
            <a:extLst>
              <a:ext uri="{FF2B5EF4-FFF2-40B4-BE49-F238E27FC236}">
                <a16:creationId xmlns:a16="http://schemas.microsoft.com/office/drawing/2014/main" id="{85812F1D-3F1D-FA4A-A618-E980308B5493}"/>
              </a:ext>
            </a:extLst>
          </p:cNvPr>
          <p:cNvSpPr txBox="1"/>
          <p:nvPr/>
        </p:nvSpPr>
        <p:spPr>
          <a:xfrm>
            <a:off x="3463046" y="4247904"/>
            <a:ext cx="3735421" cy="338554"/>
          </a:xfrm>
          <a:prstGeom prst="rect">
            <a:avLst/>
          </a:prstGeom>
          <a:noFill/>
        </p:spPr>
        <p:txBody>
          <a:bodyPr wrap="square" rtlCol="0">
            <a:spAutoFit/>
          </a:bodyPr>
          <a:lstStyle/>
          <a:p>
            <a:r>
              <a:rPr lang="en-US" sz="1600" dirty="0"/>
              <a:t>s = 4 common with Quarterly </a:t>
            </a:r>
            <a:r>
              <a:rPr lang="en-US" sz="1600" i="1" dirty="0"/>
              <a:t>Data</a:t>
            </a:r>
            <a:r>
              <a:rPr lang="en-US" sz="1600" dirty="0"/>
              <a:t>.</a:t>
            </a:r>
          </a:p>
        </p:txBody>
      </p:sp>
      <p:sp>
        <p:nvSpPr>
          <p:cNvPr id="12" name="TextBox 11">
            <a:extLst>
              <a:ext uri="{FF2B5EF4-FFF2-40B4-BE49-F238E27FC236}">
                <a16:creationId xmlns:a16="http://schemas.microsoft.com/office/drawing/2014/main" id="{39A5EC09-22A5-6D4B-B8F2-FA595BBB39A9}"/>
              </a:ext>
            </a:extLst>
          </p:cNvPr>
          <p:cNvSpPr txBox="1"/>
          <p:nvPr/>
        </p:nvSpPr>
        <p:spPr>
          <a:xfrm>
            <a:off x="3463044" y="4880202"/>
            <a:ext cx="5052305" cy="338554"/>
          </a:xfrm>
          <a:prstGeom prst="rect">
            <a:avLst/>
          </a:prstGeom>
          <a:noFill/>
        </p:spPr>
        <p:txBody>
          <a:bodyPr wrap="square" rtlCol="0">
            <a:spAutoFit/>
          </a:bodyPr>
          <a:lstStyle/>
          <a:p>
            <a:r>
              <a:rPr lang="en-US" sz="1600" dirty="0"/>
              <a:t>s = 2 (common with data collected semi -annually.)</a:t>
            </a:r>
          </a:p>
        </p:txBody>
      </p:sp>
    </p:spTree>
    <p:extLst>
      <p:ext uri="{BB962C8B-B14F-4D97-AF65-F5344CB8AC3E}">
        <p14:creationId xmlns:p14="http://schemas.microsoft.com/office/powerpoint/2010/main" val="3253331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r>
              <a:rPr lang="en-US" dirty="0"/>
              <a:t>Simply Judge From These Plots</a:t>
            </a:r>
          </a:p>
        </p:txBody>
      </p:sp>
      <p:pic>
        <p:nvPicPr>
          <p:cNvPr id="4" name="Picture 3">
            <a:extLst>
              <a:ext uri="{FF2B5EF4-FFF2-40B4-BE49-F238E27FC236}">
                <a16:creationId xmlns:a16="http://schemas.microsoft.com/office/drawing/2014/main" id="{EE97F92D-A781-7942-804B-C46CCAE04E66}"/>
              </a:ext>
            </a:extLst>
          </p:cNvPr>
          <p:cNvPicPr>
            <a:picLocks noChangeAspect="1"/>
          </p:cNvPicPr>
          <p:nvPr/>
        </p:nvPicPr>
        <p:blipFill>
          <a:blip r:embed="rId2"/>
          <a:stretch>
            <a:fillRect/>
          </a:stretch>
        </p:blipFill>
        <p:spPr>
          <a:xfrm>
            <a:off x="2432050" y="1690689"/>
            <a:ext cx="4279900" cy="3873500"/>
          </a:xfrm>
          <a:prstGeom prst="rect">
            <a:avLst/>
          </a:prstGeom>
        </p:spPr>
      </p:pic>
    </p:spTree>
    <p:extLst>
      <p:ext uri="{BB962C8B-B14F-4D97-AF65-F5344CB8AC3E}">
        <p14:creationId xmlns:p14="http://schemas.microsoft.com/office/powerpoint/2010/main" val="3731821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r>
              <a:rPr lang="en-US" dirty="0"/>
              <a:t>Simply Judge From These Plots</a:t>
            </a:r>
          </a:p>
        </p:txBody>
      </p:sp>
      <p:pic>
        <p:nvPicPr>
          <p:cNvPr id="4" name="Picture 3">
            <a:extLst>
              <a:ext uri="{FF2B5EF4-FFF2-40B4-BE49-F238E27FC236}">
                <a16:creationId xmlns:a16="http://schemas.microsoft.com/office/drawing/2014/main" id="{A4E29D3C-6E59-204A-8B6D-E865B693746E}"/>
              </a:ext>
            </a:extLst>
          </p:cNvPr>
          <p:cNvPicPr>
            <a:picLocks noChangeAspect="1"/>
          </p:cNvPicPr>
          <p:nvPr/>
        </p:nvPicPr>
        <p:blipFill>
          <a:blip r:embed="rId2"/>
          <a:stretch>
            <a:fillRect/>
          </a:stretch>
        </p:blipFill>
        <p:spPr>
          <a:xfrm>
            <a:off x="2432050" y="1690689"/>
            <a:ext cx="4279900" cy="3873500"/>
          </a:xfrm>
          <a:prstGeom prst="rect">
            <a:avLst/>
          </a:prstGeom>
        </p:spPr>
      </p:pic>
      <p:sp>
        <p:nvSpPr>
          <p:cNvPr id="5" name="Rectangle 4">
            <a:extLst>
              <a:ext uri="{FF2B5EF4-FFF2-40B4-BE49-F238E27FC236}">
                <a16:creationId xmlns:a16="http://schemas.microsoft.com/office/drawing/2014/main" id="{02F105DC-04CC-BF48-A87C-DFD9E21FB68A}"/>
              </a:ext>
            </a:extLst>
          </p:cNvPr>
          <p:cNvSpPr/>
          <p:nvPr/>
        </p:nvSpPr>
        <p:spPr>
          <a:xfrm>
            <a:off x="1699146" y="5903626"/>
            <a:ext cx="6980830" cy="369332"/>
          </a:xfrm>
          <a:prstGeom prst="rect">
            <a:avLst/>
          </a:prstGeom>
        </p:spPr>
        <p:txBody>
          <a:bodyPr wrap="square">
            <a:spAutoFit/>
          </a:bodyPr>
          <a:lstStyle/>
          <a:p>
            <a:r>
              <a:rPr lang="en-US" dirty="0"/>
              <a:t>data = </a:t>
            </a:r>
            <a:r>
              <a:rPr lang="en-US" dirty="0" err="1"/>
              <a:t>gen.aruma.wge</a:t>
            </a:r>
            <a:r>
              <a:rPr lang="en-US" dirty="0"/>
              <a:t>(500,d = 2, phi = -.7, theta = -.9, </a:t>
            </a:r>
            <a:r>
              <a:rPr lang="en-US" dirty="0" err="1"/>
              <a:t>sn</a:t>
            </a:r>
            <a:r>
              <a:rPr lang="en-US" dirty="0"/>
              <a:t> = 9)</a:t>
            </a:r>
          </a:p>
        </p:txBody>
      </p:sp>
    </p:spTree>
    <p:extLst>
      <p:ext uri="{BB962C8B-B14F-4D97-AF65-F5344CB8AC3E}">
        <p14:creationId xmlns:p14="http://schemas.microsoft.com/office/powerpoint/2010/main" val="4272270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15002" y="2862666"/>
            <a:ext cx="7886700" cy="1325563"/>
          </a:xfrm>
        </p:spPr>
        <p:txBody>
          <a:bodyPr/>
          <a:lstStyle/>
          <a:p>
            <a:pPr algn="ctr"/>
            <a:r>
              <a:rPr lang="en-US" dirty="0"/>
              <a:t>End Break Out 2</a:t>
            </a:r>
          </a:p>
        </p:txBody>
      </p:sp>
    </p:spTree>
    <p:extLst>
      <p:ext uri="{BB962C8B-B14F-4D97-AF65-F5344CB8AC3E}">
        <p14:creationId xmlns:p14="http://schemas.microsoft.com/office/powerpoint/2010/main" val="922359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15002" y="2862666"/>
            <a:ext cx="7886700" cy="1325563"/>
          </a:xfrm>
        </p:spPr>
        <p:txBody>
          <a:bodyPr/>
          <a:lstStyle/>
          <a:p>
            <a:pPr algn="ctr"/>
            <a:r>
              <a:rPr lang="en-US" dirty="0"/>
              <a:t>Break Out 3</a:t>
            </a:r>
          </a:p>
        </p:txBody>
      </p:sp>
    </p:spTree>
    <p:extLst>
      <p:ext uri="{BB962C8B-B14F-4D97-AF65-F5344CB8AC3E}">
        <p14:creationId xmlns:p14="http://schemas.microsoft.com/office/powerpoint/2010/main" val="2799938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BF27-2DFB-D140-9B55-A3281EEBCFE2}"/>
              </a:ext>
            </a:extLst>
          </p:cNvPr>
          <p:cNvSpPr>
            <a:spLocks noGrp="1"/>
          </p:cNvSpPr>
          <p:nvPr>
            <p:ph type="title"/>
          </p:nvPr>
        </p:nvSpPr>
        <p:spPr/>
        <p:txBody>
          <a:bodyPr/>
          <a:lstStyle/>
          <a:p>
            <a:r>
              <a:rPr lang="en-US" dirty="0"/>
              <a:t>Stock Modeling</a:t>
            </a:r>
          </a:p>
        </p:txBody>
      </p:sp>
      <p:sp>
        <p:nvSpPr>
          <p:cNvPr id="3" name="Content Placeholder 2">
            <a:extLst>
              <a:ext uri="{FF2B5EF4-FFF2-40B4-BE49-F238E27FC236}">
                <a16:creationId xmlns:a16="http://schemas.microsoft.com/office/drawing/2014/main" id="{F9E34629-5D34-D641-BFC4-B7C0FB252EC8}"/>
              </a:ext>
            </a:extLst>
          </p:cNvPr>
          <p:cNvSpPr>
            <a:spLocks noGrp="1"/>
          </p:cNvSpPr>
          <p:nvPr>
            <p:ph idx="1"/>
          </p:nvPr>
        </p:nvSpPr>
        <p:spPr/>
        <p:txBody>
          <a:bodyPr/>
          <a:lstStyle/>
          <a:p>
            <a:r>
              <a:rPr lang="en-US" dirty="0"/>
              <a:t>For each member of your group</a:t>
            </a:r>
          </a:p>
          <a:p>
            <a:pPr lvl="1"/>
            <a:r>
              <a:rPr lang="en-US" dirty="0"/>
              <a:t>Describe the stock you picked</a:t>
            </a:r>
          </a:p>
          <a:p>
            <a:pPr lvl="1"/>
            <a:r>
              <a:rPr lang="en-US" dirty="0"/>
              <a:t>Describe the analysis you performed to try and identify a model.  </a:t>
            </a:r>
          </a:p>
        </p:txBody>
      </p:sp>
    </p:spTree>
    <p:extLst>
      <p:ext uri="{BB962C8B-B14F-4D97-AF65-F5344CB8AC3E}">
        <p14:creationId xmlns:p14="http://schemas.microsoft.com/office/powerpoint/2010/main" val="211360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15002" y="2862666"/>
            <a:ext cx="7886700" cy="1325563"/>
          </a:xfrm>
        </p:spPr>
        <p:txBody>
          <a:bodyPr/>
          <a:lstStyle/>
          <a:p>
            <a:pPr algn="ctr"/>
            <a:r>
              <a:rPr lang="en-US" dirty="0"/>
              <a:t>End Break Out 3</a:t>
            </a:r>
          </a:p>
        </p:txBody>
      </p:sp>
    </p:spTree>
    <p:extLst>
      <p:ext uri="{BB962C8B-B14F-4D97-AF65-F5344CB8AC3E}">
        <p14:creationId xmlns:p14="http://schemas.microsoft.com/office/powerpoint/2010/main" val="1321347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FC2DB-7FA0-D340-ABB6-704DE2B3BD17}"/>
              </a:ext>
            </a:extLst>
          </p:cNvPr>
          <p:cNvPicPr>
            <a:picLocks noChangeAspect="1"/>
          </p:cNvPicPr>
          <p:nvPr/>
        </p:nvPicPr>
        <p:blipFill>
          <a:blip r:embed="rId2"/>
          <a:stretch>
            <a:fillRect/>
          </a:stretch>
        </p:blipFill>
        <p:spPr>
          <a:xfrm>
            <a:off x="0" y="3191694"/>
            <a:ext cx="9144000" cy="747565"/>
          </a:xfrm>
          <a:prstGeom prst="rect">
            <a:avLst/>
          </a:prstGeom>
        </p:spPr>
      </p:pic>
      <p:pic>
        <p:nvPicPr>
          <p:cNvPr id="5" name="Picture 4">
            <a:extLst>
              <a:ext uri="{FF2B5EF4-FFF2-40B4-BE49-F238E27FC236}">
                <a16:creationId xmlns:a16="http://schemas.microsoft.com/office/drawing/2014/main" id="{4EFAFDAA-9479-924F-9212-790D081BEF4D}"/>
              </a:ext>
            </a:extLst>
          </p:cNvPr>
          <p:cNvPicPr>
            <a:picLocks noChangeAspect="1"/>
          </p:cNvPicPr>
          <p:nvPr/>
        </p:nvPicPr>
        <p:blipFill>
          <a:blip r:embed="rId3"/>
          <a:stretch>
            <a:fillRect/>
          </a:stretch>
        </p:blipFill>
        <p:spPr>
          <a:xfrm>
            <a:off x="0" y="1755370"/>
            <a:ext cx="9144000" cy="726885"/>
          </a:xfrm>
          <a:prstGeom prst="rect">
            <a:avLst/>
          </a:prstGeom>
        </p:spPr>
      </p:pic>
      <p:sp>
        <p:nvSpPr>
          <p:cNvPr id="6" name="Rectangle 5">
            <a:extLst>
              <a:ext uri="{FF2B5EF4-FFF2-40B4-BE49-F238E27FC236}">
                <a16:creationId xmlns:a16="http://schemas.microsoft.com/office/drawing/2014/main" id="{374439EB-0044-2140-BDBA-82BE16CA82EE}"/>
              </a:ext>
            </a:extLst>
          </p:cNvPr>
          <p:cNvSpPr/>
          <p:nvPr/>
        </p:nvSpPr>
        <p:spPr>
          <a:xfrm>
            <a:off x="440140" y="4648698"/>
            <a:ext cx="8263720" cy="369332"/>
          </a:xfrm>
          <a:prstGeom prst="rect">
            <a:avLst/>
          </a:prstGeom>
        </p:spPr>
        <p:txBody>
          <a:bodyPr wrap="square">
            <a:spAutoFit/>
          </a:bodyPr>
          <a:lstStyle/>
          <a:p>
            <a:r>
              <a:rPr lang="en-US" dirty="0">
                <a:hlinkClick r:id="rId4"/>
              </a:rPr>
              <a:t>https://www.wsj.com/articles/sohn-stock-tips-may-not-be-worth-peanuts-1524592131</a:t>
            </a:r>
            <a:endParaRPr lang="en-US" dirty="0"/>
          </a:p>
        </p:txBody>
      </p:sp>
    </p:spTree>
    <p:extLst>
      <p:ext uri="{BB962C8B-B14F-4D97-AF65-F5344CB8AC3E}">
        <p14:creationId xmlns:p14="http://schemas.microsoft.com/office/powerpoint/2010/main" val="500364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3588-E5EC-6741-807A-32D95E7FBE3F}"/>
              </a:ext>
            </a:extLst>
          </p:cNvPr>
          <p:cNvSpPr>
            <a:spLocks noGrp="1"/>
          </p:cNvSpPr>
          <p:nvPr>
            <p:ph type="title"/>
          </p:nvPr>
        </p:nvSpPr>
        <p:spPr/>
        <p:txBody>
          <a:bodyPr/>
          <a:lstStyle/>
          <a:p>
            <a:r>
              <a:rPr lang="en-US" dirty="0"/>
              <a:t>MO</a:t>
            </a:r>
          </a:p>
        </p:txBody>
      </p:sp>
      <p:pic>
        <p:nvPicPr>
          <p:cNvPr id="4" name="Picture 3">
            <a:extLst>
              <a:ext uri="{FF2B5EF4-FFF2-40B4-BE49-F238E27FC236}">
                <a16:creationId xmlns:a16="http://schemas.microsoft.com/office/drawing/2014/main" id="{3242C9A5-8300-FE47-A99E-E6FF88E2B8C3}"/>
              </a:ext>
            </a:extLst>
          </p:cNvPr>
          <p:cNvPicPr>
            <a:picLocks noChangeAspect="1"/>
          </p:cNvPicPr>
          <p:nvPr/>
        </p:nvPicPr>
        <p:blipFill>
          <a:blip r:embed="rId2"/>
          <a:stretch>
            <a:fillRect/>
          </a:stretch>
        </p:blipFill>
        <p:spPr>
          <a:xfrm>
            <a:off x="223861" y="1690689"/>
            <a:ext cx="4279900" cy="3873500"/>
          </a:xfrm>
          <a:prstGeom prst="rect">
            <a:avLst/>
          </a:prstGeom>
        </p:spPr>
      </p:pic>
      <p:pic>
        <p:nvPicPr>
          <p:cNvPr id="5" name="Picture 4">
            <a:extLst>
              <a:ext uri="{FF2B5EF4-FFF2-40B4-BE49-F238E27FC236}">
                <a16:creationId xmlns:a16="http://schemas.microsoft.com/office/drawing/2014/main" id="{18192054-8F7D-A942-994C-992B0FA9E640}"/>
              </a:ext>
            </a:extLst>
          </p:cNvPr>
          <p:cNvPicPr>
            <a:picLocks noChangeAspect="1"/>
          </p:cNvPicPr>
          <p:nvPr/>
        </p:nvPicPr>
        <p:blipFill>
          <a:blip r:embed="rId3"/>
          <a:stretch>
            <a:fillRect/>
          </a:stretch>
        </p:blipFill>
        <p:spPr>
          <a:xfrm>
            <a:off x="4711226" y="1690689"/>
            <a:ext cx="4279900" cy="3873500"/>
          </a:xfrm>
          <a:prstGeom prst="rect">
            <a:avLst/>
          </a:prstGeom>
        </p:spPr>
      </p:pic>
      <p:sp>
        <p:nvSpPr>
          <p:cNvPr id="6" name="Rectangle 5">
            <a:extLst>
              <a:ext uri="{FF2B5EF4-FFF2-40B4-BE49-F238E27FC236}">
                <a16:creationId xmlns:a16="http://schemas.microsoft.com/office/drawing/2014/main" id="{97B7DB58-D25E-6648-BC9A-2658F5D51934}"/>
              </a:ext>
            </a:extLst>
          </p:cNvPr>
          <p:cNvSpPr/>
          <p:nvPr/>
        </p:nvSpPr>
        <p:spPr>
          <a:xfrm>
            <a:off x="5022021" y="5700931"/>
            <a:ext cx="3658309" cy="369332"/>
          </a:xfrm>
          <a:prstGeom prst="rect">
            <a:avLst/>
          </a:prstGeom>
        </p:spPr>
        <p:txBody>
          <a:bodyPr wrap="none">
            <a:spAutoFit/>
          </a:bodyPr>
          <a:lstStyle/>
          <a:p>
            <a:r>
              <a:rPr lang="en-US" dirty="0"/>
              <a:t>MO1 = </a:t>
            </a:r>
            <a:r>
              <a:rPr lang="en-US" dirty="0" err="1"/>
              <a:t>artrans.wge</a:t>
            </a:r>
            <a:r>
              <a:rPr lang="en-US" dirty="0"/>
              <a:t>(MO$MO.Close,1)</a:t>
            </a:r>
          </a:p>
        </p:txBody>
      </p:sp>
      <p:sp>
        <p:nvSpPr>
          <p:cNvPr id="7" name="Rectangle 6">
            <a:extLst>
              <a:ext uri="{FF2B5EF4-FFF2-40B4-BE49-F238E27FC236}">
                <a16:creationId xmlns:a16="http://schemas.microsoft.com/office/drawing/2014/main" id="{D7049BA5-0BFB-A646-8F97-041E0706BB97}"/>
              </a:ext>
            </a:extLst>
          </p:cNvPr>
          <p:cNvSpPr/>
          <p:nvPr/>
        </p:nvSpPr>
        <p:spPr>
          <a:xfrm>
            <a:off x="223861" y="5700931"/>
            <a:ext cx="4572000" cy="738664"/>
          </a:xfrm>
          <a:prstGeom prst="rect">
            <a:avLst/>
          </a:prstGeom>
        </p:spPr>
        <p:txBody>
          <a:bodyPr>
            <a:spAutoFit/>
          </a:bodyPr>
          <a:lstStyle/>
          <a:p>
            <a:r>
              <a:rPr lang="en-US" sz="1400" dirty="0" err="1"/>
              <a:t>getSymbols</a:t>
            </a:r>
            <a:r>
              <a:rPr lang="en-US" sz="1400" dirty="0"/>
              <a:t>("MO", from = "2018-6-10", to = "2019-6-10", </a:t>
            </a:r>
            <a:r>
              <a:rPr lang="en-US" sz="1400" dirty="0" err="1"/>
              <a:t>auto.assign</a:t>
            </a:r>
            <a:r>
              <a:rPr lang="en-US" sz="1400" dirty="0"/>
              <a:t> = TRUE)</a:t>
            </a:r>
          </a:p>
          <a:p>
            <a:r>
              <a:rPr lang="en-US" sz="1400" dirty="0" err="1"/>
              <a:t>plotts.sample.wge</a:t>
            </a:r>
            <a:r>
              <a:rPr lang="en-US" sz="1400" dirty="0"/>
              <a:t>(</a:t>
            </a:r>
            <a:r>
              <a:rPr lang="en-US" sz="1400" dirty="0" err="1"/>
              <a:t>MO$MO.Close</a:t>
            </a:r>
            <a:r>
              <a:rPr lang="en-US" sz="1400" dirty="0"/>
              <a:t>)</a:t>
            </a:r>
          </a:p>
        </p:txBody>
      </p:sp>
    </p:spTree>
    <p:extLst>
      <p:ext uri="{BB962C8B-B14F-4D97-AF65-F5344CB8AC3E}">
        <p14:creationId xmlns:p14="http://schemas.microsoft.com/office/powerpoint/2010/main" val="2005732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3588-E5EC-6741-807A-32D95E7FBE3F}"/>
              </a:ext>
            </a:extLst>
          </p:cNvPr>
          <p:cNvSpPr>
            <a:spLocks noGrp="1"/>
          </p:cNvSpPr>
          <p:nvPr>
            <p:ph type="title"/>
          </p:nvPr>
        </p:nvSpPr>
        <p:spPr/>
        <p:txBody>
          <a:bodyPr/>
          <a:lstStyle/>
          <a:p>
            <a:r>
              <a:rPr lang="en-US" dirty="0"/>
              <a:t>MO</a:t>
            </a:r>
          </a:p>
        </p:txBody>
      </p:sp>
      <p:pic>
        <p:nvPicPr>
          <p:cNvPr id="5" name="Picture 4">
            <a:extLst>
              <a:ext uri="{FF2B5EF4-FFF2-40B4-BE49-F238E27FC236}">
                <a16:creationId xmlns:a16="http://schemas.microsoft.com/office/drawing/2014/main" id="{18192054-8F7D-A942-994C-992B0FA9E640}"/>
              </a:ext>
            </a:extLst>
          </p:cNvPr>
          <p:cNvPicPr>
            <a:picLocks noChangeAspect="1"/>
          </p:cNvPicPr>
          <p:nvPr/>
        </p:nvPicPr>
        <p:blipFill>
          <a:blip r:embed="rId2"/>
          <a:stretch>
            <a:fillRect/>
          </a:stretch>
        </p:blipFill>
        <p:spPr>
          <a:xfrm>
            <a:off x="412180" y="1690689"/>
            <a:ext cx="4279900" cy="3873500"/>
          </a:xfrm>
          <a:prstGeom prst="rect">
            <a:avLst/>
          </a:prstGeom>
        </p:spPr>
      </p:pic>
      <p:sp>
        <p:nvSpPr>
          <p:cNvPr id="6" name="Rectangle 5">
            <a:extLst>
              <a:ext uri="{FF2B5EF4-FFF2-40B4-BE49-F238E27FC236}">
                <a16:creationId xmlns:a16="http://schemas.microsoft.com/office/drawing/2014/main" id="{97B7DB58-D25E-6648-BC9A-2658F5D51934}"/>
              </a:ext>
            </a:extLst>
          </p:cNvPr>
          <p:cNvSpPr/>
          <p:nvPr/>
        </p:nvSpPr>
        <p:spPr>
          <a:xfrm>
            <a:off x="722975" y="5700931"/>
            <a:ext cx="3658309" cy="369332"/>
          </a:xfrm>
          <a:prstGeom prst="rect">
            <a:avLst/>
          </a:prstGeom>
        </p:spPr>
        <p:txBody>
          <a:bodyPr wrap="none">
            <a:spAutoFit/>
          </a:bodyPr>
          <a:lstStyle/>
          <a:p>
            <a:r>
              <a:rPr lang="en-US" dirty="0"/>
              <a:t>MO1 = </a:t>
            </a:r>
            <a:r>
              <a:rPr lang="en-US" dirty="0" err="1"/>
              <a:t>artrans.wge</a:t>
            </a:r>
            <a:r>
              <a:rPr lang="en-US" dirty="0"/>
              <a:t>(MO$MO.Close,1)</a:t>
            </a:r>
          </a:p>
        </p:txBody>
      </p:sp>
      <p:pic>
        <p:nvPicPr>
          <p:cNvPr id="3" name="Picture 2">
            <a:extLst>
              <a:ext uri="{FF2B5EF4-FFF2-40B4-BE49-F238E27FC236}">
                <a16:creationId xmlns:a16="http://schemas.microsoft.com/office/drawing/2014/main" id="{EF37896F-823C-4046-A1BA-8E660AC5C75D}"/>
              </a:ext>
            </a:extLst>
          </p:cNvPr>
          <p:cNvPicPr>
            <a:picLocks noChangeAspect="1"/>
          </p:cNvPicPr>
          <p:nvPr/>
        </p:nvPicPr>
        <p:blipFill>
          <a:blip r:embed="rId3"/>
          <a:stretch>
            <a:fillRect/>
          </a:stretch>
        </p:blipFill>
        <p:spPr>
          <a:xfrm>
            <a:off x="5024650" y="2222572"/>
            <a:ext cx="3718258" cy="2799804"/>
          </a:xfrm>
          <a:prstGeom prst="rect">
            <a:avLst/>
          </a:prstGeom>
        </p:spPr>
      </p:pic>
    </p:spTree>
    <p:extLst>
      <p:ext uri="{BB962C8B-B14F-4D97-AF65-F5344CB8AC3E}">
        <p14:creationId xmlns:p14="http://schemas.microsoft.com/office/powerpoint/2010/main" val="2806876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006" y="845082"/>
            <a:ext cx="6617556" cy="520893"/>
          </a:xfrm>
        </p:spPr>
        <p:txBody>
          <a:bodyPr>
            <a:normAutofit/>
          </a:bodyPr>
          <a:lstStyle/>
          <a:p>
            <a:r>
              <a:rPr lang="en-US" sz="3093" b="1" dirty="0"/>
              <a:t>For Live Session</a:t>
            </a:r>
          </a:p>
        </p:txBody>
      </p:sp>
      <p:pic>
        <p:nvPicPr>
          <p:cNvPr id="5" name="Picture 4">
            <a:extLst>
              <a:ext uri="{FF2B5EF4-FFF2-40B4-BE49-F238E27FC236}">
                <a16:creationId xmlns:a16="http://schemas.microsoft.com/office/drawing/2014/main" id="{40C900B5-146B-284D-85F1-275A1A0C65E1}"/>
              </a:ext>
            </a:extLst>
          </p:cNvPr>
          <p:cNvPicPr>
            <a:picLocks noChangeAspect="1"/>
          </p:cNvPicPr>
          <p:nvPr/>
        </p:nvPicPr>
        <p:blipFill>
          <a:blip r:embed="rId3"/>
          <a:stretch>
            <a:fillRect/>
          </a:stretch>
        </p:blipFill>
        <p:spPr>
          <a:xfrm>
            <a:off x="1079778" y="1365975"/>
            <a:ext cx="4653477" cy="927383"/>
          </a:xfrm>
          <a:prstGeom prst="rect">
            <a:avLst/>
          </a:prstGeom>
        </p:spPr>
      </p:pic>
      <p:sp>
        <p:nvSpPr>
          <p:cNvPr id="8" name="Text Box 2">
            <a:extLst>
              <a:ext uri="{FF2B5EF4-FFF2-40B4-BE49-F238E27FC236}">
                <a16:creationId xmlns:a16="http://schemas.microsoft.com/office/drawing/2014/main" id="{32F4E577-F98B-9146-AFED-6BC49735084B}"/>
              </a:ext>
            </a:extLst>
          </p:cNvPr>
          <p:cNvSpPr txBox="1">
            <a:spLocks noChangeArrowheads="1"/>
          </p:cNvSpPr>
          <p:nvPr/>
        </p:nvSpPr>
        <p:spPr bwMode="auto">
          <a:xfrm>
            <a:off x="1079779" y="2370169"/>
            <a:ext cx="3677552" cy="520784"/>
          </a:xfrm>
          <a:prstGeom prst="rect">
            <a:avLst/>
          </a:prstGeom>
          <a:noFill/>
          <a:ln w="25400">
            <a:solidFill>
              <a:srgbClr val="FC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353507"/>
            <a:r>
              <a:rPr lang="en-US" sz="1392" dirty="0">
                <a:solidFill>
                  <a:prstClr val="black"/>
                </a:solidFill>
                <a:latin typeface="Franklin Gothic Book" panose="020B0503020102020204"/>
                <a:ea typeface="Cambria Math" panose="02040503050406030204" pitchFamily="18" charset="0"/>
              </a:rPr>
              <a:t>Apple Inc. Daily Adjusted Close Price from 2018</a:t>
            </a:r>
            <a:endParaRPr lang="en-US" sz="1392" dirty="0">
              <a:solidFill>
                <a:prstClr val="black"/>
              </a:solidFill>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8B163457-33F9-364B-94FB-AFCA54CB2EBD}"/>
              </a:ext>
            </a:extLst>
          </p:cNvPr>
          <p:cNvPicPr>
            <a:picLocks noChangeAspect="1"/>
          </p:cNvPicPr>
          <p:nvPr/>
        </p:nvPicPr>
        <p:blipFill>
          <a:blip r:embed="rId4"/>
          <a:stretch>
            <a:fillRect/>
          </a:stretch>
        </p:blipFill>
        <p:spPr>
          <a:xfrm>
            <a:off x="1079779" y="3121638"/>
            <a:ext cx="4433944" cy="3319523"/>
          </a:xfrm>
          <a:prstGeom prst="rect">
            <a:avLst/>
          </a:prstGeom>
        </p:spPr>
      </p:pic>
      <p:sp>
        <p:nvSpPr>
          <p:cNvPr id="9" name="Content Placeholder 2">
            <a:extLst>
              <a:ext uri="{FF2B5EF4-FFF2-40B4-BE49-F238E27FC236}">
                <a16:creationId xmlns:a16="http://schemas.microsoft.com/office/drawing/2014/main" id="{9460EC8E-5E21-5A48-BDE7-08A8CFF620F9}"/>
              </a:ext>
            </a:extLst>
          </p:cNvPr>
          <p:cNvSpPr txBox="1">
            <a:spLocks/>
          </p:cNvSpPr>
          <p:nvPr/>
        </p:nvSpPr>
        <p:spPr>
          <a:xfrm>
            <a:off x="5651651" y="4876137"/>
            <a:ext cx="3108575" cy="1565024"/>
          </a:xfrm>
          <a:prstGeom prst="rect">
            <a:avLst/>
          </a:prstGeom>
        </p:spPr>
        <p:txBody>
          <a:bodyPr vert="horz" lIns="70697" tIns="35349" rIns="70697" bIns="35349" rtlCol="0">
            <a:normAutofit/>
          </a:bodyPr>
          <a:lstStyle>
            <a:lvl1pPr marL="372565" indent="-372565" algn="l" defTabSz="887059" rtl="0" eaLnBrk="1" latinLnBrk="0" hangingPunct="1">
              <a:lnSpc>
                <a:spcPct val="94000"/>
              </a:lnSpc>
              <a:spcBef>
                <a:spcPts val="970"/>
              </a:spcBef>
              <a:spcAft>
                <a:spcPts val="194"/>
              </a:spcAft>
              <a:buFont typeface="Franklin Gothic Book" panose="020B0503020102020204" pitchFamily="34" charset="0"/>
              <a:buChar char="■"/>
              <a:defRPr sz="1940" kern="1200" baseline="0">
                <a:solidFill>
                  <a:schemeClr val="tx2"/>
                </a:solidFill>
                <a:latin typeface="+mn-lt"/>
                <a:ea typeface="+mn-ea"/>
                <a:cs typeface="+mn-cs"/>
              </a:defRPr>
            </a:lvl1pPr>
            <a:lvl2pPr marL="88705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940" i="1" kern="1200" baseline="0">
                <a:solidFill>
                  <a:schemeClr val="tx2"/>
                </a:solidFill>
                <a:latin typeface="+mn-lt"/>
                <a:ea typeface="+mn-ea"/>
                <a:cs typeface="+mn-cs"/>
              </a:defRPr>
            </a:lvl2pPr>
            <a:lvl3pPr marL="133058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746" kern="1200" baseline="0">
                <a:solidFill>
                  <a:schemeClr val="tx2"/>
                </a:solidFill>
                <a:latin typeface="+mn-lt"/>
                <a:ea typeface="+mn-ea"/>
                <a:cs typeface="+mn-cs"/>
              </a:defRPr>
            </a:lvl3pPr>
            <a:lvl4pPr marL="177411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746" i="1" kern="1200" baseline="0">
                <a:solidFill>
                  <a:schemeClr val="tx2"/>
                </a:solidFill>
                <a:latin typeface="+mn-lt"/>
                <a:ea typeface="+mn-ea"/>
                <a:cs typeface="+mn-cs"/>
              </a:defRPr>
            </a:lvl4pPr>
            <a:lvl5pPr marL="221764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552" kern="1200" baseline="0">
                <a:solidFill>
                  <a:schemeClr val="tx2"/>
                </a:solidFill>
                <a:latin typeface="+mn-lt"/>
                <a:ea typeface="+mn-ea"/>
                <a:cs typeface="+mn-cs"/>
              </a:defRPr>
            </a:lvl5pPr>
            <a:lvl6pPr marL="2661178" indent="-372565" algn="l" defTabSz="887059" rtl="0" eaLnBrk="1" latinLnBrk="0" hangingPunct="1">
              <a:lnSpc>
                <a:spcPct val="94000"/>
              </a:lnSpc>
              <a:spcBef>
                <a:spcPts val="485"/>
              </a:spcBef>
              <a:spcAft>
                <a:spcPts val="194"/>
              </a:spcAft>
              <a:buFont typeface="Franklin Gothic Book" panose="020B0503020102020204" pitchFamily="34" charset="0"/>
              <a:buChar char="–"/>
              <a:defRPr sz="1552" i="1" kern="1200" baseline="0">
                <a:solidFill>
                  <a:schemeClr val="tx2"/>
                </a:solidFill>
                <a:latin typeface="+mn-lt"/>
                <a:ea typeface="+mn-ea"/>
                <a:cs typeface="+mn-cs"/>
              </a:defRPr>
            </a:lvl6pPr>
            <a:lvl7pPr marL="3104708" indent="-372565" algn="l" defTabSz="887059" rtl="0" eaLnBrk="1" latinLnBrk="0" hangingPunct="1">
              <a:lnSpc>
                <a:spcPct val="94000"/>
              </a:lnSpc>
              <a:spcBef>
                <a:spcPts val="485"/>
              </a:spcBef>
              <a:spcAft>
                <a:spcPts val="194"/>
              </a:spcAft>
              <a:buFont typeface="Franklin Gothic Book" panose="020B0503020102020204" pitchFamily="34" charset="0"/>
              <a:buChar char="■"/>
              <a:defRPr sz="1358" kern="1200" baseline="0">
                <a:solidFill>
                  <a:schemeClr val="tx2"/>
                </a:solidFill>
                <a:latin typeface="+mn-lt"/>
                <a:ea typeface="+mn-ea"/>
                <a:cs typeface="+mn-cs"/>
              </a:defRPr>
            </a:lvl7pPr>
            <a:lvl8pPr marL="3548238" indent="-372565" algn="l" defTabSz="887059" rtl="0" eaLnBrk="1" latinLnBrk="0" hangingPunct="1">
              <a:lnSpc>
                <a:spcPct val="94000"/>
              </a:lnSpc>
              <a:spcBef>
                <a:spcPts val="485"/>
              </a:spcBef>
              <a:spcAft>
                <a:spcPts val="194"/>
              </a:spcAft>
              <a:buFont typeface="Franklin Gothic Book" panose="020B0503020102020204" pitchFamily="34" charset="0"/>
              <a:buChar char="–"/>
              <a:defRPr sz="1358" i="1" kern="1200" baseline="0">
                <a:solidFill>
                  <a:schemeClr val="tx2"/>
                </a:solidFill>
                <a:latin typeface="+mn-lt"/>
                <a:ea typeface="+mn-ea"/>
                <a:cs typeface="+mn-cs"/>
              </a:defRPr>
            </a:lvl8pPr>
            <a:lvl9pPr marL="3991767" indent="-372565" algn="l" defTabSz="887059" rtl="0" eaLnBrk="1" latinLnBrk="0" hangingPunct="1">
              <a:lnSpc>
                <a:spcPct val="94000"/>
              </a:lnSpc>
              <a:spcBef>
                <a:spcPts val="485"/>
              </a:spcBef>
              <a:spcAft>
                <a:spcPts val="194"/>
              </a:spcAft>
              <a:buFont typeface="Franklin Gothic Book" panose="020B0503020102020204" pitchFamily="34" charset="0"/>
              <a:buChar char="■"/>
              <a:defRPr sz="1358" kern="1200" baseline="0">
                <a:solidFill>
                  <a:schemeClr val="tx2"/>
                </a:solidFill>
                <a:latin typeface="+mn-lt"/>
                <a:ea typeface="+mn-ea"/>
                <a:cs typeface="+mn-cs"/>
              </a:defRPr>
            </a:lvl9pPr>
          </a:lstStyle>
          <a:p>
            <a:pPr marL="288067" indent="-288067" defTabSz="685874">
              <a:spcBef>
                <a:spcPts val="750"/>
              </a:spcBef>
              <a:spcAft>
                <a:spcPts val="150"/>
              </a:spcAft>
            </a:pPr>
            <a:r>
              <a:rPr lang="en-US" sz="1546" dirty="0">
                <a:solidFill>
                  <a:srgbClr val="191B0E"/>
                </a:solidFill>
                <a:latin typeface="Franklin Gothic Book" panose="020B0503020102020204"/>
                <a:ea typeface="Cambria Math" panose="02040503050406030204" pitchFamily="18" charset="0"/>
              </a:rPr>
              <a:t>The differenced data suggests white noise. The use of aic5.wge() confirms it.  </a:t>
            </a:r>
          </a:p>
          <a:p>
            <a:pPr marL="288067" indent="-288067" defTabSz="685874">
              <a:spcBef>
                <a:spcPts val="750"/>
              </a:spcBef>
              <a:spcAft>
                <a:spcPts val="150"/>
              </a:spcAft>
            </a:pPr>
            <a:r>
              <a:rPr lang="en-US" sz="1546" dirty="0">
                <a:solidFill>
                  <a:srgbClr val="191B0E"/>
                </a:solidFill>
                <a:latin typeface="Franklin Gothic Book" panose="020B0503020102020204"/>
                <a:ea typeface="Cambria Math" panose="02040503050406030204" pitchFamily="18" charset="0"/>
              </a:rPr>
              <a:t>The stock data will be best fit with a signal plus noise model.</a:t>
            </a:r>
            <a:endParaRPr lang="en-US" sz="1546" dirty="0">
              <a:solidFill>
                <a:srgbClr val="191B0E"/>
              </a:solidFill>
              <a:latin typeface="Franklin Gothic Book" panose="020B0503020102020204"/>
            </a:endParaRPr>
          </a:p>
          <a:p>
            <a:pPr marL="288067" indent="-288067" defTabSz="685874">
              <a:spcBef>
                <a:spcPts val="750"/>
              </a:spcBef>
              <a:spcAft>
                <a:spcPts val="150"/>
              </a:spcAft>
            </a:pPr>
            <a:endParaRPr lang="en-US" sz="1546" dirty="0">
              <a:solidFill>
                <a:srgbClr val="191B0E"/>
              </a:solidFill>
              <a:latin typeface="Franklin Gothic Book" panose="020B0503020102020204"/>
            </a:endParaRPr>
          </a:p>
        </p:txBody>
      </p:sp>
      <p:pic>
        <p:nvPicPr>
          <p:cNvPr id="6" name="Picture 5">
            <a:extLst>
              <a:ext uri="{FF2B5EF4-FFF2-40B4-BE49-F238E27FC236}">
                <a16:creationId xmlns:a16="http://schemas.microsoft.com/office/drawing/2014/main" id="{CA168877-F9B7-FF4A-A44C-F2D9B1E5F01A}"/>
              </a:ext>
            </a:extLst>
          </p:cNvPr>
          <p:cNvPicPr>
            <a:picLocks noChangeAspect="1"/>
          </p:cNvPicPr>
          <p:nvPr/>
        </p:nvPicPr>
        <p:blipFill>
          <a:blip r:embed="rId5"/>
          <a:stretch>
            <a:fillRect/>
          </a:stretch>
        </p:blipFill>
        <p:spPr>
          <a:xfrm>
            <a:off x="5651651" y="3127107"/>
            <a:ext cx="1936911" cy="1565024"/>
          </a:xfrm>
          <a:prstGeom prst="rect">
            <a:avLst/>
          </a:prstGeom>
        </p:spPr>
      </p:pic>
    </p:spTree>
    <p:extLst>
      <p:ext uri="{BB962C8B-B14F-4D97-AF65-F5344CB8AC3E}">
        <p14:creationId xmlns:p14="http://schemas.microsoft.com/office/powerpoint/2010/main" val="2181287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6114-1E47-D24D-8B9C-CD185A3B424F}"/>
              </a:ext>
            </a:extLst>
          </p:cNvPr>
          <p:cNvSpPr>
            <a:spLocks noGrp="1"/>
          </p:cNvSpPr>
          <p:nvPr>
            <p:ph type="title"/>
          </p:nvPr>
        </p:nvSpPr>
        <p:spPr/>
        <p:txBody>
          <a:bodyPr/>
          <a:lstStyle/>
          <a:p>
            <a:r>
              <a:rPr lang="en-US" dirty="0"/>
              <a:t>Quarterly </a:t>
            </a:r>
            <a:r>
              <a:rPr lang="en-US" i="1" dirty="0"/>
              <a:t>Data</a:t>
            </a:r>
            <a:r>
              <a:rPr lang="en-US" dirty="0"/>
              <a:t> / Monthly </a:t>
            </a:r>
            <a:r>
              <a:rPr lang="en-US" i="1" dirty="0"/>
              <a:t>Data</a:t>
            </a:r>
            <a:br>
              <a:rPr lang="en-US" dirty="0"/>
            </a:br>
            <a:r>
              <a:rPr lang="en-US" dirty="0"/>
              <a:t>Page 218</a:t>
            </a:r>
          </a:p>
        </p:txBody>
      </p:sp>
      <p:pic>
        <p:nvPicPr>
          <p:cNvPr id="4" name="Picture 3">
            <a:extLst>
              <a:ext uri="{FF2B5EF4-FFF2-40B4-BE49-F238E27FC236}">
                <a16:creationId xmlns:a16="http://schemas.microsoft.com/office/drawing/2014/main" id="{38A1EC1A-47CB-4544-9966-BC9DF0A62AE6}"/>
              </a:ext>
            </a:extLst>
          </p:cNvPr>
          <p:cNvPicPr>
            <a:picLocks noChangeAspect="1"/>
          </p:cNvPicPr>
          <p:nvPr/>
        </p:nvPicPr>
        <p:blipFill>
          <a:blip r:embed="rId2"/>
          <a:stretch>
            <a:fillRect/>
          </a:stretch>
        </p:blipFill>
        <p:spPr>
          <a:xfrm>
            <a:off x="703831" y="2305455"/>
            <a:ext cx="7736338" cy="4031165"/>
          </a:xfrm>
          <a:prstGeom prst="rect">
            <a:avLst/>
          </a:prstGeom>
        </p:spPr>
      </p:pic>
    </p:spTree>
    <p:extLst>
      <p:ext uri="{BB962C8B-B14F-4D97-AF65-F5344CB8AC3E}">
        <p14:creationId xmlns:p14="http://schemas.microsoft.com/office/powerpoint/2010/main" val="875488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a:xfrm>
            <a:off x="603250" y="2676526"/>
            <a:ext cx="7886700" cy="1325563"/>
          </a:xfrm>
        </p:spPr>
        <p:txBody>
          <a:bodyPr/>
          <a:lstStyle/>
          <a:p>
            <a:pPr algn="ctr"/>
            <a:r>
              <a:rPr lang="en-US" dirty="0"/>
              <a:t>Break Out 4</a:t>
            </a:r>
          </a:p>
        </p:txBody>
      </p:sp>
    </p:spTree>
    <p:extLst>
      <p:ext uri="{BB962C8B-B14F-4D97-AF65-F5344CB8AC3E}">
        <p14:creationId xmlns:p14="http://schemas.microsoft.com/office/powerpoint/2010/main" val="38049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6" name="Rectangle 5">
            <a:extLst>
              <a:ext uri="{FF2B5EF4-FFF2-40B4-BE49-F238E27FC236}">
                <a16:creationId xmlns:a16="http://schemas.microsoft.com/office/drawing/2014/main" id="{D2019341-47A4-764B-89D6-E24D6DC99F47}"/>
              </a:ext>
            </a:extLst>
          </p:cNvPr>
          <p:cNvSpPr/>
          <p:nvPr/>
        </p:nvSpPr>
        <p:spPr>
          <a:xfrm>
            <a:off x="1105523" y="3054747"/>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4999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4" name="Rectangle 3">
            <a:extLst>
              <a:ext uri="{FF2B5EF4-FFF2-40B4-BE49-F238E27FC236}">
                <a16:creationId xmlns:a16="http://schemas.microsoft.com/office/drawing/2014/main" id="{A8B035B0-E3FE-C546-99B1-038F14D53B9F}"/>
              </a:ext>
            </a:extLst>
          </p:cNvPr>
          <p:cNvSpPr/>
          <p:nvPr/>
        </p:nvSpPr>
        <p:spPr>
          <a:xfrm>
            <a:off x="1105523" y="3054747"/>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6" name="Rectangle 5">
            <a:extLst>
              <a:ext uri="{FF2B5EF4-FFF2-40B4-BE49-F238E27FC236}">
                <a16:creationId xmlns:a16="http://schemas.microsoft.com/office/drawing/2014/main" id="{760666DD-D713-7E42-9ED5-FCE6628A9BC7}"/>
              </a:ext>
            </a:extLst>
          </p:cNvPr>
          <p:cNvSpPr/>
          <p:nvPr/>
        </p:nvSpPr>
        <p:spPr>
          <a:xfrm>
            <a:off x="50800" y="5581946"/>
            <a:ext cx="3687100" cy="338554"/>
          </a:xfrm>
          <a:prstGeom prst="rect">
            <a:avLst/>
          </a:prstGeom>
        </p:spPr>
        <p:txBody>
          <a:bodyPr wrap="none">
            <a:spAutoFit/>
          </a:bodyPr>
          <a:lstStyle/>
          <a:p>
            <a:r>
              <a:rPr lang="en-US" sz="1600" dirty="0" err="1"/>
              <a:t>factor.wge</a:t>
            </a:r>
            <a:r>
              <a:rPr lang="en-US" sz="1600" dirty="0"/>
              <a:t>(c(0.76,  0.00,  0.00,  .94, -0.75))</a:t>
            </a:r>
          </a:p>
        </p:txBody>
      </p:sp>
      <p:pic>
        <p:nvPicPr>
          <p:cNvPr id="7" name="Picture 6">
            <a:extLst>
              <a:ext uri="{FF2B5EF4-FFF2-40B4-BE49-F238E27FC236}">
                <a16:creationId xmlns:a16="http://schemas.microsoft.com/office/drawing/2014/main" id="{6F7F43D5-B947-854F-A4AE-4AB596209DAB}"/>
              </a:ext>
            </a:extLst>
          </p:cNvPr>
          <p:cNvPicPr>
            <a:picLocks noChangeAspect="1"/>
          </p:cNvPicPr>
          <p:nvPr/>
        </p:nvPicPr>
        <p:blipFill>
          <a:blip r:embed="rId2"/>
          <a:stretch>
            <a:fillRect/>
          </a:stretch>
        </p:blipFill>
        <p:spPr>
          <a:xfrm>
            <a:off x="4292599" y="4064000"/>
            <a:ext cx="4743581" cy="1517946"/>
          </a:xfrm>
          <a:prstGeom prst="rect">
            <a:avLst/>
          </a:prstGeom>
        </p:spPr>
      </p:pic>
      <p:pic>
        <p:nvPicPr>
          <p:cNvPr id="8" name="Picture 7">
            <a:extLst>
              <a:ext uri="{FF2B5EF4-FFF2-40B4-BE49-F238E27FC236}">
                <a16:creationId xmlns:a16="http://schemas.microsoft.com/office/drawing/2014/main" id="{ABB0AE3A-735A-DA44-AD35-4BE6D95A92A7}"/>
              </a:ext>
            </a:extLst>
          </p:cNvPr>
          <p:cNvPicPr>
            <a:picLocks noChangeAspect="1"/>
          </p:cNvPicPr>
          <p:nvPr/>
        </p:nvPicPr>
        <p:blipFill>
          <a:blip r:embed="rId3"/>
          <a:stretch>
            <a:fillRect/>
          </a:stretch>
        </p:blipFill>
        <p:spPr>
          <a:xfrm>
            <a:off x="79891" y="4064000"/>
            <a:ext cx="3955706" cy="1392409"/>
          </a:xfrm>
          <a:prstGeom prst="rect">
            <a:avLst/>
          </a:prstGeom>
        </p:spPr>
      </p:pic>
    </p:spTree>
    <p:extLst>
      <p:ext uri="{BB962C8B-B14F-4D97-AF65-F5344CB8AC3E}">
        <p14:creationId xmlns:p14="http://schemas.microsoft.com/office/powerpoint/2010/main" val="182975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6" name="Rectangle 5">
            <a:extLst>
              <a:ext uri="{FF2B5EF4-FFF2-40B4-BE49-F238E27FC236}">
                <a16:creationId xmlns:a16="http://schemas.microsoft.com/office/drawing/2014/main" id="{D2019341-47A4-764B-89D6-E24D6DC99F47}"/>
              </a:ext>
            </a:extLst>
          </p:cNvPr>
          <p:cNvSpPr/>
          <p:nvPr/>
        </p:nvSpPr>
        <p:spPr>
          <a:xfrm>
            <a:off x="1105523" y="3054747"/>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157855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4" name="Rectangle 3">
            <a:extLst>
              <a:ext uri="{FF2B5EF4-FFF2-40B4-BE49-F238E27FC236}">
                <a16:creationId xmlns:a16="http://schemas.microsoft.com/office/drawing/2014/main" id="{A8B035B0-E3FE-C546-99B1-038F14D53B9F}"/>
              </a:ext>
            </a:extLst>
          </p:cNvPr>
          <p:cNvSpPr/>
          <p:nvPr/>
        </p:nvSpPr>
        <p:spPr>
          <a:xfrm>
            <a:off x="1067423" y="2615735"/>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6" name="Rectangle 5">
            <a:extLst>
              <a:ext uri="{FF2B5EF4-FFF2-40B4-BE49-F238E27FC236}">
                <a16:creationId xmlns:a16="http://schemas.microsoft.com/office/drawing/2014/main" id="{760666DD-D713-7E42-9ED5-FCE6628A9BC7}"/>
              </a:ext>
            </a:extLst>
          </p:cNvPr>
          <p:cNvSpPr/>
          <p:nvPr/>
        </p:nvSpPr>
        <p:spPr>
          <a:xfrm>
            <a:off x="50800" y="5581946"/>
            <a:ext cx="3687100" cy="338554"/>
          </a:xfrm>
          <a:prstGeom prst="rect">
            <a:avLst/>
          </a:prstGeom>
        </p:spPr>
        <p:txBody>
          <a:bodyPr wrap="none">
            <a:spAutoFit/>
          </a:bodyPr>
          <a:lstStyle/>
          <a:p>
            <a:r>
              <a:rPr lang="en-US" sz="1600" dirty="0" err="1"/>
              <a:t>factor.wge</a:t>
            </a:r>
            <a:r>
              <a:rPr lang="en-US" sz="1600" dirty="0"/>
              <a:t>(c(0.76,  0.00,  0.00,  .94, -0.75))</a:t>
            </a:r>
          </a:p>
        </p:txBody>
      </p:sp>
      <p:pic>
        <p:nvPicPr>
          <p:cNvPr id="7" name="Picture 6">
            <a:extLst>
              <a:ext uri="{FF2B5EF4-FFF2-40B4-BE49-F238E27FC236}">
                <a16:creationId xmlns:a16="http://schemas.microsoft.com/office/drawing/2014/main" id="{6F7F43D5-B947-854F-A4AE-4AB596209DAB}"/>
              </a:ext>
            </a:extLst>
          </p:cNvPr>
          <p:cNvPicPr>
            <a:picLocks noChangeAspect="1"/>
          </p:cNvPicPr>
          <p:nvPr/>
        </p:nvPicPr>
        <p:blipFill>
          <a:blip r:embed="rId2"/>
          <a:stretch>
            <a:fillRect/>
          </a:stretch>
        </p:blipFill>
        <p:spPr>
          <a:xfrm>
            <a:off x="4292599" y="4064000"/>
            <a:ext cx="4743581" cy="1517946"/>
          </a:xfrm>
          <a:prstGeom prst="rect">
            <a:avLst/>
          </a:prstGeom>
        </p:spPr>
      </p:pic>
      <p:pic>
        <p:nvPicPr>
          <p:cNvPr id="8" name="Picture 7">
            <a:extLst>
              <a:ext uri="{FF2B5EF4-FFF2-40B4-BE49-F238E27FC236}">
                <a16:creationId xmlns:a16="http://schemas.microsoft.com/office/drawing/2014/main" id="{ABB0AE3A-735A-DA44-AD35-4BE6D95A92A7}"/>
              </a:ext>
            </a:extLst>
          </p:cNvPr>
          <p:cNvPicPr>
            <a:picLocks noChangeAspect="1"/>
          </p:cNvPicPr>
          <p:nvPr/>
        </p:nvPicPr>
        <p:blipFill>
          <a:blip r:embed="rId3"/>
          <a:stretch>
            <a:fillRect/>
          </a:stretch>
        </p:blipFill>
        <p:spPr>
          <a:xfrm>
            <a:off x="79891" y="4064000"/>
            <a:ext cx="3955706" cy="1392409"/>
          </a:xfrm>
          <a:prstGeom prst="rect">
            <a:avLst/>
          </a:prstGeom>
        </p:spPr>
      </p:pic>
    </p:spTree>
    <p:extLst>
      <p:ext uri="{BB962C8B-B14F-4D97-AF65-F5344CB8AC3E}">
        <p14:creationId xmlns:p14="http://schemas.microsoft.com/office/powerpoint/2010/main" val="70423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4214-DEDE-0C48-A0D9-703DFA3B2D50}"/>
              </a:ext>
            </a:extLst>
          </p:cNvPr>
          <p:cNvSpPr>
            <a:spLocks noGrp="1"/>
          </p:cNvSpPr>
          <p:nvPr>
            <p:ph type="title"/>
          </p:nvPr>
        </p:nvSpPr>
        <p:spPr>
          <a:xfrm>
            <a:off x="101600" y="151115"/>
            <a:ext cx="8928100" cy="1325563"/>
          </a:xfrm>
        </p:spPr>
        <p:txBody>
          <a:bodyPr/>
          <a:lstStyle/>
          <a:p>
            <a:r>
              <a:rPr lang="en-US" dirty="0"/>
              <a:t>Which Model has most evidence of </a:t>
            </a:r>
            <a:br>
              <a:rPr lang="en-US" dirty="0"/>
            </a:br>
            <a:r>
              <a:rPr lang="en-US" dirty="0"/>
              <a:t>s =12</a:t>
            </a:r>
          </a:p>
        </p:txBody>
      </p:sp>
      <p:sp>
        <p:nvSpPr>
          <p:cNvPr id="4" name="Rectangle 3">
            <a:extLst>
              <a:ext uri="{FF2B5EF4-FFF2-40B4-BE49-F238E27FC236}">
                <a16:creationId xmlns:a16="http://schemas.microsoft.com/office/drawing/2014/main" id="{C7BE6CED-CACA-8242-9A1C-679B3A283613}"/>
              </a:ext>
            </a:extLst>
          </p:cNvPr>
          <p:cNvSpPr/>
          <p:nvPr/>
        </p:nvSpPr>
        <p:spPr>
          <a:xfrm>
            <a:off x="450850" y="2066836"/>
            <a:ext cx="8242300" cy="646331"/>
          </a:xfrm>
          <a:prstGeom prst="rect">
            <a:avLst/>
          </a:prstGeom>
        </p:spPr>
        <p:txBody>
          <a:bodyPr wrap="square">
            <a:spAutoFit/>
          </a:bodyPr>
          <a:lstStyle/>
          <a:p>
            <a:r>
              <a:rPr lang="en-US" dirty="0"/>
              <a:t>(-0.1B   -  0.72B</a:t>
            </a:r>
            <a:r>
              <a:rPr lang="en-US" baseline="30000" dirty="0"/>
              <a:t>2</a:t>
            </a:r>
            <a:r>
              <a:rPr lang="en-US" dirty="0"/>
              <a:t>  + 0.016B</a:t>
            </a:r>
            <a:r>
              <a:rPr lang="en-US" baseline="30000" dirty="0"/>
              <a:t>3</a:t>
            </a:r>
            <a:r>
              <a:rPr lang="en-US" dirty="0"/>
              <a:t>  +  0.29B</a:t>
            </a:r>
            <a:r>
              <a:rPr lang="en-US" baseline="30000" dirty="0"/>
              <a:t>4</a:t>
            </a:r>
            <a:r>
              <a:rPr lang="en-US" dirty="0"/>
              <a:t>  - 0.02B</a:t>
            </a:r>
            <a:r>
              <a:rPr lang="en-US" baseline="30000" dirty="0"/>
              <a:t>5</a:t>
            </a:r>
            <a:r>
              <a:rPr lang="en-US" dirty="0"/>
              <a:t>   -   0.144B</a:t>
            </a:r>
            <a:r>
              <a:rPr lang="en-US" baseline="30000" dirty="0"/>
              <a:t>6</a:t>
            </a:r>
            <a:r>
              <a:rPr lang="en-US" dirty="0"/>
              <a:t>  + 0.0032B</a:t>
            </a:r>
            <a:r>
              <a:rPr lang="en-US" baseline="30000" dirty="0"/>
              <a:t>7</a:t>
            </a:r>
            <a:r>
              <a:rPr lang="en-US" dirty="0"/>
              <a:t>  -  0.0621B</a:t>
            </a:r>
            <a:r>
              <a:rPr lang="en-US" baseline="30000" dirty="0"/>
              <a:t>8</a:t>
            </a:r>
            <a:r>
              <a:rPr lang="en-US" dirty="0"/>
              <a:t>     +  0.008B</a:t>
            </a:r>
            <a:r>
              <a:rPr lang="en-US" baseline="30000" dirty="0"/>
              <a:t>9</a:t>
            </a:r>
            <a:r>
              <a:rPr lang="en-US" dirty="0"/>
              <a:t> +  0.058B</a:t>
            </a:r>
            <a:r>
              <a:rPr lang="en-US" baseline="30000" dirty="0"/>
              <a:t>10</a:t>
            </a:r>
            <a:r>
              <a:rPr lang="en-US" dirty="0"/>
              <a:t>  -   0.00128B</a:t>
            </a:r>
            <a:r>
              <a:rPr lang="en-US" baseline="30000" dirty="0"/>
              <a:t>11</a:t>
            </a:r>
            <a:r>
              <a:rPr lang="en-US" dirty="0"/>
              <a:t>  -  0.0072B</a:t>
            </a:r>
            <a:r>
              <a:rPr lang="en-US" baseline="30000" dirty="0"/>
              <a:t>12</a:t>
            </a:r>
            <a:r>
              <a:rPr lang="en-US" dirty="0"/>
              <a:t>)</a:t>
            </a:r>
            <a:r>
              <a:rPr lang="en-US" dirty="0" err="1"/>
              <a:t>Xt</a:t>
            </a:r>
            <a:r>
              <a:rPr lang="en-US" dirty="0"/>
              <a:t> = at</a:t>
            </a:r>
          </a:p>
        </p:txBody>
      </p:sp>
      <p:sp>
        <p:nvSpPr>
          <p:cNvPr id="5" name="Rectangle 4">
            <a:extLst>
              <a:ext uri="{FF2B5EF4-FFF2-40B4-BE49-F238E27FC236}">
                <a16:creationId xmlns:a16="http://schemas.microsoft.com/office/drawing/2014/main" id="{B423A331-670E-C04D-BE90-29348DB7D76D}"/>
              </a:ext>
            </a:extLst>
          </p:cNvPr>
          <p:cNvSpPr/>
          <p:nvPr/>
        </p:nvSpPr>
        <p:spPr>
          <a:xfrm>
            <a:off x="0" y="2982048"/>
            <a:ext cx="9144000" cy="338554"/>
          </a:xfrm>
          <a:prstGeom prst="rect">
            <a:avLst/>
          </a:prstGeom>
        </p:spPr>
        <p:txBody>
          <a:bodyPr wrap="square">
            <a:spAutoFit/>
          </a:bodyPr>
          <a:lstStyle/>
          <a:p>
            <a:r>
              <a:rPr lang="en-US" sz="1600" dirty="0" err="1"/>
              <a:t>factor.wge</a:t>
            </a:r>
            <a:r>
              <a:rPr lang="en-US" sz="1600" dirty="0"/>
              <a:t>(c(0.1, 0.72, -0.016, -0.29, 0.02, 0.144, -0.0032, 0.0621, -0.008, -0.058,  0.00128, 0.0072))</a:t>
            </a:r>
          </a:p>
        </p:txBody>
      </p:sp>
      <p:sp>
        <p:nvSpPr>
          <p:cNvPr id="6" name="TextBox 5">
            <a:extLst>
              <a:ext uri="{FF2B5EF4-FFF2-40B4-BE49-F238E27FC236}">
                <a16:creationId xmlns:a16="http://schemas.microsoft.com/office/drawing/2014/main" id="{738C8C6E-DB36-7549-BB32-A08111F71560}"/>
              </a:ext>
            </a:extLst>
          </p:cNvPr>
          <p:cNvSpPr txBox="1"/>
          <p:nvPr/>
        </p:nvSpPr>
        <p:spPr>
          <a:xfrm>
            <a:off x="614149" y="1419367"/>
            <a:ext cx="2224585" cy="369332"/>
          </a:xfrm>
          <a:prstGeom prst="rect">
            <a:avLst/>
          </a:prstGeom>
          <a:noFill/>
        </p:spPr>
        <p:txBody>
          <a:bodyPr wrap="square" rtlCol="0">
            <a:spAutoFit/>
          </a:bodyPr>
          <a:lstStyle/>
          <a:p>
            <a:r>
              <a:rPr lang="en-US" dirty="0"/>
              <a:t>Model 1</a:t>
            </a:r>
          </a:p>
        </p:txBody>
      </p:sp>
      <p:sp>
        <p:nvSpPr>
          <p:cNvPr id="7" name="TextBox 6">
            <a:extLst>
              <a:ext uri="{FF2B5EF4-FFF2-40B4-BE49-F238E27FC236}">
                <a16:creationId xmlns:a16="http://schemas.microsoft.com/office/drawing/2014/main" id="{DCEFC725-B830-C443-A51F-78A53B6C6076}"/>
              </a:ext>
            </a:extLst>
          </p:cNvPr>
          <p:cNvSpPr txBox="1"/>
          <p:nvPr/>
        </p:nvSpPr>
        <p:spPr>
          <a:xfrm>
            <a:off x="614148" y="4242629"/>
            <a:ext cx="2224585" cy="369332"/>
          </a:xfrm>
          <a:prstGeom prst="rect">
            <a:avLst/>
          </a:prstGeom>
          <a:noFill/>
        </p:spPr>
        <p:txBody>
          <a:bodyPr wrap="square" rtlCol="0">
            <a:spAutoFit/>
          </a:bodyPr>
          <a:lstStyle/>
          <a:p>
            <a:r>
              <a:rPr lang="en-US" dirty="0"/>
              <a:t>Model 2</a:t>
            </a:r>
          </a:p>
        </p:txBody>
      </p:sp>
      <p:sp>
        <p:nvSpPr>
          <p:cNvPr id="8" name="Rectangle 7">
            <a:extLst>
              <a:ext uri="{FF2B5EF4-FFF2-40B4-BE49-F238E27FC236}">
                <a16:creationId xmlns:a16="http://schemas.microsoft.com/office/drawing/2014/main" id="{8E34F556-E105-5C46-943B-3735A704CA93}"/>
              </a:ext>
            </a:extLst>
          </p:cNvPr>
          <p:cNvSpPr/>
          <p:nvPr/>
        </p:nvSpPr>
        <p:spPr>
          <a:xfrm>
            <a:off x="239784" y="4850726"/>
            <a:ext cx="8789916" cy="523220"/>
          </a:xfrm>
          <a:prstGeom prst="rect">
            <a:avLst/>
          </a:prstGeom>
        </p:spPr>
        <p:txBody>
          <a:bodyPr wrap="square">
            <a:spAutoFit/>
          </a:bodyPr>
          <a:lstStyle/>
          <a:p>
            <a:r>
              <a:rPr lang="en-US" sz="1400" dirty="0" err="1"/>
              <a:t>factor.wge</a:t>
            </a:r>
            <a:r>
              <a:rPr lang="en-US" sz="1400" dirty="0"/>
              <a:t>(c(-0.2000,  0.6300,  0.0000,  0.0000,  0.0000,  0.0000,  0.0000,  0.0000,  0.0000,  0.0000,  0.0000,  0.9700,  0.1940, -0.6111))</a:t>
            </a:r>
          </a:p>
        </p:txBody>
      </p:sp>
    </p:spTree>
    <p:extLst>
      <p:ext uri="{BB962C8B-B14F-4D97-AF65-F5344CB8AC3E}">
        <p14:creationId xmlns:p14="http://schemas.microsoft.com/office/powerpoint/2010/main" val="2023992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4214-DEDE-0C48-A0D9-703DFA3B2D50}"/>
              </a:ext>
            </a:extLst>
          </p:cNvPr>
          <p:cNvSpPr>
            <a:spLocks noGrp="1"/>
          </p:cNvSpPr>
          <p:nvPr>
            <p:ph type="title"/>
          </p:nvPr>
        </p:nvSpPr>
        <p:spPr>
          <a:xfrm>
            <a:off x="101600" y="316486"/>
            <a:ext cx="8928100" cy="1325563"/>
          </a:xfrm>
        </p:spPr>
        <p:txBody>
          <a:bodyPr/>
          <a:lstStyle/>
          <a:p>
            <a:r>
              <a:rPr lang="en-US" dirty="0"/>
              <a:t>Which Model has most evidence of </a:t>
            </a:r>
            <a:br>
              <a:rPr lang="en-US" dirty="0"/>
            </a:br>
            <a:r>
              <a:rPr lang="en-US" dirty="0"/>
              <a:t>s = 12</a:t>
            </a:r>
          </a:p>
        </p:txBody>
      </p:sp>
      <p:pic>
        <p:nvPicPr>
          <p:cNvPr id="3" name="Picture 2">
            <a:extLst>
              <a:ext uri="{FF2B5EF4-FFF2-40B4-BE49-F238E27FC236}">
                <a16:creationId xmlns:a16="http://schemas.microsoft.com/office/drawing/2014/main" id="{B756BAEF-2CEA-864F-9E49-04446C7AFF04}"/>
              </a:ext>
            </a:extLst>
          </p:cNvPr>
          <p:cNvPicPr>
            <a:picLocks noChangeAspect="1"/>
          </p:cNvPicPr>
          <p:nvPr/>
        </p:nvPicPr>
        <p:blipFill>
          <a:blip r:embed="rId2"/>
          <a:stretch>
            <a:fillRect/>
          </a:stretch>
        </p:blipFill>
        <p:spPr>
          <a:xfrm>
            <a:off x="170902" y="3629273"/>
            <a:ext cx="4401098" cy="1760439"/>
          </a:xfrm>
          <a:prstGeom prst="rect">
            <a:avLst/>
          </a:prstGeom>
        </p:spPr>
      </p:pic>
      <p:pic>
        <p:nvPicPr>
          <p:cNvPr id="6" name="Picture 5">
            <a:extLst>
              <a:ext uri="{FF2B5EF4-FFF2-40B4-BE49-F238E27FC236}">
                <a16:creationId xmlns:a16="http://schemas.microsoft.com/office/drawing/2014/main" id="{EAA46EB1-0B23-754B-8521-AC865798FA72}"/>
              </a:ext>
            </a:extLst>
          </p:cNvPr>
          <p:cNvPicPr>
            <a:picLocks noChangeAspect="1"/>
          </p:cNvPicPr>
          <p:nvPr/>
        </p:nvPicPr>
        <p:blipFill>
          <a:blip r:embed="rId3"/>
          <a:stretch>
            <a:fillRect/>
          </a:stretch>
        </p:blipFill>
        <p:spPr>
          <a:xfrm>
            <a:off x="4379225" y="4884745"/>
            <a:ext cx="4650475" cy="1778123"/>
          </a:xfrm>
          <a:prstGeom prst="rect">
            <a:avLst/>
          </a:prstGeom>
        </p:spPr>
      </p:pic>
      <p:sp>
        <p:nvSpPr>
          <p:cNvPr id="7" name="TextBox 6">
            <a:extLst>
              <a:ext uri="{FF2B5EF4-FFF2-40B4-BE49-F238E27FC236}">
                <a16:creationId xmlns:a16="http://schemas.microsoft.com/office/drawing/2014/main" id="{88B84215-D83D-104B-B4FA-8DF0D45C137E}"/>
              </a:ext>
            </a:extLst>
          </p:cNvPr>
          <p:cNvSpPr txBox="1"/>
          <p:nvPr/>
        </p:nvSpPr>
        <p:spPr>
          <a:xfrm>
            <a:off x="614148" y="1730479"/>
            <a:ext cx="2224585" cy="369332"/>
          </a:xfrm>
          <a:prstGeom prst="rect">
            <a:avLst/>
          </a:prstGeom>
          <a:noFill/>
        </p:spPr>
        <p:txBody>
          <a:bodyPr wrap="square" rtlCol="0">
            <a:spAutoFit/>
          </a:bodyPr>
          <a:lstStyle/>
          <a:p>
            <a:r>
              <a:rPr lang="en-US" dirty="0"/>
              <a:t>Model 2</a:t>
            </a:r>
          </a:p>
        </p:txBody>
      </p:sp>
      <p:sp>
        <p:nvSpPr>
          <p:cNvPr id="8" name="Rectangle 7">
            <a:extLst>
              <a:ext uri="{FF2B5EF4-FFF2-40B4-BE49-F238E27FC236}">
                <a16:creationId xmlns:a16="http://schemas.microsoft.com/office/drawing/2014/main" id="{9D6F65FC-3D6F-8B43-8FEB-A1696C598B64}"/>
              </a:ext>
            </a:extLst>
          </p:cNvPr>
          <p:cNvSpPr/>
          <p:nvPr/>
        </p:nvSpPr>
        <p:spPr>
          <a:xfrm>
            <a:off x="239784" y="2338576"/>
            <a:ext cx="8789916" cy="523220"/>
          </a:xfrm>
          <a:prstGeom prst="rect">
            <a:avLst/>
          </a:prstGeom>
        </p:spPr>
        <p:txBody>
          <a:bodyPr wrap="square">
            <a:spAutoFit/>
          </a:bodyPr>
          <a:lstStyle/>
          <a:p>
            <a:r>
              <a:rPr lang="en-US" sz="1400" dirty="0" err="1"/>
              <a:t>factor.wge</a:t>
            </a:r>
            <a:r>
              <a:rPr lang="en-US" sz="1400" dirty="0"/>
              <a:t>(c(-0.2000,  0.6300,  0.0000,  0.0000,  0.0000,  0.0000,  0.0000,  0.0000,  0.0000,  0.0000,  0.0000,  0.9700,  0.1940, -0.6111))</a:t>
            </a:r>
          </a:p>
        </p:txBody>
      </p:sp>
    </p:spTree>
    <p:extLst>
      <p:ext uri="{BB962C8B-B14F-4D97-AF65-F5344CB8AC3E}">
        <p14:creationId xmlns:p14="http://schemas.microsoft.com/office/powerpoint/2010/main" val="2068718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a:xfrm>
            <a:off x="603250" y="2676526"/>
            <a:ext cx="7886700" cy="1325563"/>
          </a:xfrm>
        </p:spPr>
        <p:txBody>
          <a:bodyPr/>
          <a:lstStyle/>
          <a:p>
            <a:pPr algn="ctr"/>
            <a:r>
              <a:rPr lang="en-US" dirty="0"/>
              <a:t>End Break Out 4</a:t>
            </a:r>
          </a:p>
        </p:txBody>
      </p:sp>
    </p:spTree>
    <p:extLst>
      <p:ext uri="{BB962C8B-B14F-4D97-AF65-F5344CB8AC3E}">
        <p14:creationId xmlns:p14="http://schemas.microsoft.com/office/powerpoint/2010/main" val="1666658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90B2-5439-2C46-AF43-8C92CAEE009B}"/>
              </a:ext>
            </a:extLst>
          </p:cNvPr>
          <p:cNvSpPr>
            <a:spLocks noGrp="1"/>
          </p:cNvSpPr>
          <p:nvPr>
            <p:ph type="title"/>
          </p:nvPr>
        </p:nvSpPr>
        <p:spPr/>
        <p:txBody>
          <a:bodyPr/>
          <a:lstStyle/>
          <a:p>
            <a:r>
              <a:rPr lang="en-US" dirty="0"/>
              <a:t>Nyquist Frequency Discussion</a:t>
            </a:r>
          </a:p>
        </p:txBody>
      </p:sp>
      <p:sp>
        <p:nvSpPr>
          <p:cNvPr id="4" name="Rectangle 3">
            <a:extLst>
              <a:ext uri="{FF2B5EF4-FFF2-40B4-BE49-F238E27FC236}">
                <a16:creationId xmlns:a16="http://schemas.microsoft.com/office/drawing/2014/main" id="{7B55AB97-33E4-0A4B-A962-2EA8302D2CCA}"/>
              </a:ext>
            </a:extLst>
          </p:cNvPr>
          <p:cNvSpPr/>
          <p:nvPr/>
        </p:nvSpPr>
        <p:spPr>
          <a:xfrm>
            <a:off x="136477" y="1373077"/>
            <a:ext cx="8871045" cy="5339923"/>
          </a:xfrm>
          <a:prstGeom prst="rect">
            <a:avLst/>
          </a:prstGeom>
        </p:spPr>
        <p:txBody>
          <a:bodyPr wrap="square">
            <a:spAutoFit/>
          </a:bodyPr>
          <a:lstStyle/>
          <a:p>
            <a:endParaRPr lang="en-US" sz="1100" dirty="0"/>
          </a:p>
          <a:p>
            <a:r>
              <a:rPr lang="en-US" sz="1100" dirty="0"/>
              <a:t>#Nyquist Frequency</a:t>
            </a:r>
          </a:p>
          <a:p>
            <a:r>
              <a:rPr lang="en-US" sz="1100" dirty="0"/>
              <a:t>## Data Generation</a:t>
            </a:r>
          </a:p>
          <a:p>
            <a:r>
              <a:rPr lang="en-US" sz="1100" dirty="0"/>
              <a:t>We have generated data that has a frequency on the scale of seconds of .02.  That is, the data have a period of 50 seconds.  </a:t>
            </a:r>
          </a:p>
          <a:p>
            <a:r>
              <a:rPr lang="en-US" sz="1100" dirty="0"/>
              <a:t>We have then sampled only at every minute (every 60th observation).  Note that this has a frequency around .2. </a:t>
            </a:r>
          </a:p>
          <a:p>
            <a:r>
              <a:rPr lang="en-US" sz="1100" dirty="0"/>
              <a:t>```{r}</a:t>
            </a:r>
          </a:p>
          <a:p>
            <a:r>
              <a:rPr lang="en-US" sz="1100" dirty="0"/>
              <a:t>library(</a:t>
            </a:r>
            <a:r>
              <a:rPr lang="en-US" sz="1100" dirty="0" err="1"/>
              <a:t>tswge</a:t>
            </a:r>
            <a:r>
              <a:rPr lang="en-US" sz="1100" dirty="0"/>
              <a:t>)</a:t>
            </a:r>
          </a:p>
          <a:p>
            <a:r>
              <a:rPr lang="en-US" sz="1100" dirty="0"/>
              <a:t>P02 = </a:t>
            </a:r>
            <a:r>
              <a:rPr lang="en-US" sz="1100" dirty="0" err="1"/>
              <a:t>gen.sigplusnoise.wge</a:t>
            </a:r>
            <a:r>
              <a:rPr lang="en-US" sz="1100" dirty="0"/>
              <a:t>(6000,coef = c(1,0), </a:t>
            </a:r>
            <a:r>
              <a:rPr lang="en-US" sz="1100" dirty="0" err="1"/>
              <a:t>freq</a:t>
            </a:r>
            <a:r>
              <a:rPr lang="en-US" sz="1100" dirty="0"/>
              <a:t> = c(.02,0), </a:t>
            </a:r>
            <a:r>
              <a:rPr lang="en-US" sz="1100" dirty="0" err="1"/>
              <a:t>vara</a:t>
            </a:r>
            <a:r>
              <a:rPr lang="en-US" sz="1100" dirty="0"/>
              <a:t>  = 0)</a:t>
            </a:r>
          </a:p>
          <a:p>
            <a:r>
              <a:rPr lang="en-US" sz="1100" dirty="0" err="1"/>
              <a:t>parzen.wge</a:t>
            </a:r>
            <a:r>
              <a:rPr lang="en-US" sz="1100" dirty="0"/>
              <a:t>(P02)</a:t>
            </a:r>
          </a:p>
          <a:p>
            <a:r>
              <a:rPr lang="en-US" sz="1100" dirty="0"/>
              <a:t>x = </a:t>
            </a:r>
            <a:r>
              <a:rPr lang="en-US" sz="1100" dirty="0" err="1"/>
              <a:t>seq</a:t>
            </a:r>
            <a:r>
              <a:rPr lang="en-US" sz="1100" dirty="0"/>
              <a:t>(1,6000, by = 60)</a:t>
            </a:r>
          </a:p>
          <a:p>
            <a:r>
              <a:rPr lang="en-US" sz="1100" dirty="0"/>
              <a:t>Min = P02[x]</a:t>
            </a:r>
          </a:p>
          <a:p>
            <a:r>
              <a:rPr lang="en-US" sz="1100" dirty="0" err="1"/>
              <a:t>parzen.wge</a:t>
            </a:r>
            <a:r>
              <a:rPr lang="en-US" sz="1100" dirty="0"/>
              <a:t>(Min)</a:t>
            </a:r>
          </a:p>
          <a:p>
            <a:r>
              <a:rPr lang="en-US" sz="1100" dirty="0"/>
              <a:t>par(</a:t>
            </a:r>
            <a:r>
              <a:rPr lang="en-US" sz="1100" dirty="0" err="1"/>
              <a:t>mfrow</a:t>
            </a:r>
            <a:r>
              <a:rPr lang="en-US" sz="1100" dirty="0"/>
              <a:t>=c(1,2))</a:t>
            </a:r>
          </a:p>
          <a:p>
            <a:r>
              <a:rPr lang="en-US" sz="1100" dirty="0" err="1"/>
              <a:t>parzen.wge</a:t>
            </a:r>
            <a:r>
              <a:rPr lang="en-US" sz="1100" dirty="0"/>
              <a:t>(P02)</a:t>
            </a:r>
          </a:p>
          <a:p>
            <a:r>
              <a:rPr lang="en-US" sz="1100" dirty="0" err="1"/>
              <a:t>parzen.wge</a:t>
            </a:r>
            <a:r>
              <a:rPr lang="en-US" sz="1100" dirty="0"/>
              <a:t>(Min)</a:t>
            </a:r>
          </a:p>
          <a:p>
            <a:endParaRPr lang="en-US" sz="1100" dirty="0"/>
          </a:p>
          <a:p>
            <a:r>
              <a:rPr lang="en-US" sz="1100" dirty="0"/>
              <a:t>```</a:t>
            </a:r>
          </a:p>
          <a:p>
            <a:endParaRPr lang="en-US" sz="1100" dirty="0"/>
          </a:p>
          <a:p>
            <a:r>
              <a:rPr lang="en-US" sz="1100" dirty="0"/>
              <a:t>## Scenario</a:t>
            </a:r>
          </a:p>
          <a:p>
            <a:r>
              <a:rPr lang="en-US" sz="1100" dirty="0"/>
              <a:t>Consider now that the data we observed first was the data observed at every minute.  We would then see a frequency of about .2. </a:t>
            </a:r>
          </a:p>
          <a:p>
            <a:r>
              <a:rPr lang="en-US" sz="1100" dirty="0"/>
              <a:t>```{r}</a:t>
            </a:r>
          </a:p>
          <a:p>
            <a:r>
              <a:rPr lang="en-US" sz="1100" dirty="0" err="1"/>
              <a:t>parzen.wge</a:t>
            </a:r>
            <a:r>
              <a:rPr lang="en-US" sz="1100" dirty="0"/>
              <a:t>(Min)</a:t>
            </a:r>
          </a:p>
          <a:p>
            <a:r>
              <a:rPr lang="en-US" sz="1100" dirty="0"/>
              <a:t>```</a:t>
            </a:r>
          </a:p>
          <a:p>
            <a:endParaRPr lang="en-US" sz="1100" dirty="0"/>
          </a:p>
          <a:p>
            <a:r>
              <a:rPr lang="en-US" sz="1100" dirty="0"/>
              <a:t>However, there was another frequency present but we could not observe it ... unless we sample faster.  </a:t>
            </a:r>
          </a:p>
          <a:p>
            <a:r>
              <a:rPr lang="en-US" sz="1100" dirty="0"/>
              <a:t>The P02 data is the data that was then recorded at the seconds.  Each 60th data point is the same as the Minute data ... but there is a much different frequency present now.  Now each integer represents a second.  </a:t>
            </a:r>
          </a:p>
          <a:p>
            <a:endParaRPr lang="en-US" sz="1100" dirty="0"/>
          </a:p>
          <a:p>
            <a:r>
              <a:rPr lang="en-US" sz="1100" dirty="0"/>
              <a:t>```{r}</a:t>
            </a:r>
          </a:p>
          <a:p>
            <a:r>
              <a:rPr lang="en-US" sz="1100" dirty="0" err="1"/>
              <a:t>parzen.wge</a:t>
            </a:r>
            <a:r>
              <a:rPr lang="en-US" sz="1100" dirty="0"/>
              <a:t>(P02)</a:t>
            </a:r>
          </a:p>
          <a:p>
            <a:r>
              <a:rPr lang="en-US" sz="1100" dirty="0"/>
              <a:t>```</a:t>
            </a:r>
          </a:p>
        </p:txBody>
      </p:sp>
    </p:spTree>
    <p:extLst>
      <p:ext uri="{BB962C8B-B14F-4D97-AF65-F5344CB8AC3E}">
        <p14:creationId xmlns:p14="http://schemas.microsoft.com/office/powerpoint/2010/main" val="2973376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E4D4-ED05-0743-A7E6-3DAB512D354C}"/>
              </a:ext>
            </a:extLst>
          </p:cNvPr>
          <p:cNvSpPr>
            <a:spLocks noGrp="1"/>
          </p:cNvSpPr>
          <p:nvPr>
            <p:ph type="title"/>
          </p:nvPr>
        </p:nvSpPr>
        <p:spPr/>
        <p:txBody>
          <a:bodyPr/>
          <a:lstStyle/>
          <a:p>
            <a:r>
              <a:rPr lang="en-US" dirty="0"/>
              <a:t>Concept Check … Check</a:t>
            </a:r>
          </a:p>
        </p:txBody>
      </p:sp>
      <p:pic>
        <p:nvPicPr>
          <p:cNvPr id="5" name="Picture 4">
            <a:extLst>
              <a:ext uri="{FF2B5EF4-FFF2-40B4-BE49-F238E27FC236}">
                <a16:creationId xmlns:a16="http://schemas.microsoft.com/office/drawing/2014/main" id="{675CE396-EACB-444B-B253-E31364507AB1}"/>
              </a:ext>
            </a:extLst>
          </p:cNvPr>
          <p:cNvPicPr>
            <a:picLocks noChangeAspect="1"/>
          </p:cNvPicPr>
          <p:nvPr/>
        </p:nvPicPr>
        <p:blipFill>
          <a:blip r:embed="rId2"/>
          <a:stretch>
            <a:fillRect/>
          </a:stretch>
        </p:blipFill>
        <p:spPr>
          <a:xfrm>
            <a:off x="0" y="1766692"/>
            <a:ext cx="9144000" cy="4958862"/>
          </a:xfrm>
          <a:prstGeom prst="rect">
            <a:avLst/>
          </a:prstGeom>
        </p:spPr>
      </p:pic>
      <p:sp>
        <p:nvSpPr>
          <p:cNvPr id="6" name="TextBox 5">
            <a:extLst>
              <a:ext uri="{FF2B5EF4-FFF2-40B4-BE49-F238E27FC236}">
                <a16:creationId xmlns:a16="http://schemas.microsoft.com/office/drawing/2014/main" id="{AD76C2CD-0764-5543-B322-681E81850408}"/>
              </a:ext>
            </a:extLst>
          </p:cNvPr>
          <p:cNvSpPr txBox="1"/>
          <p:nvPr/>
        </p:nvSpPr>
        <p:spPr>
          <a:xfrm>
            <a:off x="3463047" y="4445542"/>
            <a:ext cx="3735421" cy="338554"/>
          </a:xfrm>
          <a:prstGeom prst="rect">
            <a:avLst/>
          </a:prstGeom>
          <a:noFill/>
        </p:spPr>
        <p:txBody>
          <a:bodyPr wrap="square" rtlCol="0">
            <a:spAutoFit/>
          </a:bodyPr>
          <a:lstStyle/>
          <a:p>
            <a:r>
              <a:rPr lang="en-US" sz="1600" dirty="0"/>
              <a:t>s = 12 (common with Monthly </a:t>
            </a:r>
            <a:r>
              <a:rPr lang="en-US" sz="1600" i="1" dirty="0"/>
              <a:t>Data</a:t>
            </a:r>
            <a:r>
              <a:rPr lang="en-US" sz="1600" dirty="0"/>
              <a:t>.)</a:t>
            </a:r>
          </a:p>
        </p:txBody>
      </p:sp>
      <p:sp>
        <p:nvSpPr>
          <p:cNvPr id="7" name="TextBox 6">
            <a:extLst>
              <a:ext uri="{FF2B5EF4-FFF2-40B4-BE49-F238E27FC236}">
                <a16:creationId xmlns:a16="http://schemas.microsoft.com/office/drawing/2014/main" id="{C5D4981B-E441-7741-84EE-7B2ED6A15063}"/>
              </a:ext>
            </a:extLst>
          </p:cNvPr>
          <p:cNvSpPr txBox="1"/>
          <p:nvPr/>
        </p:nvSpPr>
        <p:spPr>
          <a:xfrm>
            <a:off x="3463045" y="5688060"/>
            <a:ext cx="3735421" cy="338554"/>
          </a:xfrm>
          <a:prstGeom prst="rect">
            <a:avLst/>
          </a:prstGeom>
          <a:noFill/>
        </p:spPr>
        <p:txBody>
          <a:bodyPr wrap="square" rtlCol="0">
            <a:spAutoFit/>
          </a:bodyPr>
          <a:lstStyle/>
          <a:p>
            <a:r>
              <a:rPr lang="en-US" sz="1600" dirty="0"/>
              <a:t>s = 4 common with Quarterly </a:t>
            </a:r>
            <a:r>
              <a:rPr lang="en-US" sz="1600" i="1" dirty="0"/>
              <a:t>Data</a:t>
            </a:r>
            <a:r>
              <a:rPr lang="en-US" sz="1600" dirty="0"/>
              <a:t>.</a:t>
            </a:r>
          </a:p>
        </p:txBody>
      </p:sp>
      <p:sp>
        <p:nvSpPr>
          <p:cNvPr id="8" name="TextBox 7">
            <a:extLst>
              <a:ext uri="{FF2B5EF4-FFF2-40B4-BE49-F238E27FC236}">
                <a16:creationId xmlns:a16="http://schemas.microsoft.com/office/drawing/2014/main" id="{B5AE7D63-6488-424E-90A1-9972E5928BD6}"/>
              </a:ext>
            </a:extLst>
          </p:cNvPr>
          <p:cNvSpPr txBox="1"/>
          <p:nvPr/>
        </p:nvSpPr>
        <p:spPr>
          <a:xfrm>
            <a:off x="3463045" y="4935105"/>
            <a:ext cx="5052305" cy="338554"/>
          </a:xfrm>
          <a:prstGeom prst="rect">
            <a:avLst/>
          </a:prstGeom>
          <a:noFill/>
        </p:spPr>
        <p:txBody>
          <a:bodyPr wrap="square" rtlCol="0">
            <a:spAutoFit/>
          </a:bodyPr>
          <a:lstStyle/>
          <a:p>
            <a:r>
              <a:rPr lang="en-US" sz="1600" dirty="0"/>
              <a:t>s = 2 (common with data collected semi -annually.)</a:t>
            </a:r>
          </a:p>
        </p:txBody>
      </p:sp>
      <p:cxnSp>
        <p:nvCxnSpPr>
          <p:cNvPr id="9" name="Straight Connector 8">
            <a:extLst>
              <a:ext uri="{FF2B5EF4-FFF2-40B4-BE49-F238E27FC236}">
                <a16:creationId xmlns:a16="http://schemas.microsoft.com/office/drawing/2014/main" id="{7B9E4DDE-475A-754F-97BA-823C977757C1}"/>
              </a:ext>
            </a:extLst>
          </p:cNvPr>
          <p:cNvCxnSpPr>
            <a:cxnSpLocks/>
          </p:cNvCxnSpPr>
          <p:nvPr/>
        </p:nvCxnSpPr>
        <p:spPr>
          <a:xfrm>
            <a:off x="758757" y="4646519"/>
            <a:ext cx="14202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3BB18D-E975-154B-A761-2731E205025F}"/>
              </a:ext>
            </a:extLst>
          </p:cNvPr>
          <p:cNvCxnSpPr>
            <a:cxnSpLocks/>
          </p:cNvCxnSpPr>
          <p:nvPr/>
        </p:nvCxnSpPr>
        <p:spPr>
          <a:xfrm>
            <a:off x="758757" y="5051841"/>
            <a:ext cx="14202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0B7FED-31CC-E142-B429-E3B0FA9A16CA}"/>
              </a:ext>
            </a:extLst>
          </p:cNvPr>
          <p:cNvCxnSpPr>
            <a:cxnSpLocks/>
          </p:cNvCxnSpPr>
          <p:nvPr/>
        </p:nvCxnSpPr>
        <p:spPr>
          <a:xfrm>
            <a:off x="758757" y="5888419"/>
            <a:ext cx="150778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93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6D39-156F-5A48-AE26-48FF39DD0ABC}"/>
              </a:ext>
            </a:extLst>
          </p:cNvPr>
          <p:cNvSpPr>
            <a:spLocks noGrp="1"/>
          </p:cNvSpPr>
          <p:nvPr>
            <p:ph type="title"/>
          </p:nvPr>
        </p:nvSpPr>
        <p:spPr/>
        <p:txBody>
          <a:bodyPr/>
          <a:lstStyle/>
          <a:p>
            <a:r>
              <a:rPr lang="en-US" dirty="0"/>
              <a:t>A Different Order 15 Model</a:t>
            </a:r>
          </a:p>
        </p:txBody>
      </p:sp>
      <p:sp>
        <p:nvSpPr>
          <p:cNvPr id="4" name="Rectangle 3">
            <a:extLst>
              <a:ext uri="{FF2B5EF4-FFF2-40B4-BE49-F238E27FC236}">
                <a16:creationId xmlns:a16="http://schemas.microsoft.com/office/drawing/2014/main" id="{1A296879-4266-8B4B-BCE6-0EAD0B4CF917}"/>
              </a:ext>
            </a:extLst>
          </p:cNvPr>
          <p:cNvSpPr/>
          <p:nvPr/>
        </p:nvSpPr>
        <p:spPr>
          <a:xfrm>
            <a:off x="311285" y="2492832"/>
            <a:ext cx="8365787" cy="646331"/>
          </a:xfrm>
          <a:prstGeom prst="rect">
            <a:avLst/>
          </a:prstGeom>
        </p:spPr>
        <p:txBody>
          <a:bodyPr wrap="square">
            <a:spAutoFit/>
          </a:bodyPr>
          <a:lstStyle/>
          <a:p>
            <a:r>
              <a:rPr lang="en-US" dirty="0"/>
              <a:t>(-0.6996B -0.2599B</a:t>
            </a:r>
            <a:r>
              <a:rPr lang="en-US" baseline="30000" dirty="0"/>
              <a:t>2 </a:t>
            </a:r>
            <a:r>
              <a:rPr lang="en-US" dirty="0"/>
              <a:t> - 0.0079B</a:t>
            </a:r>
            <a:r>
              <a:rPr lang="en-US" baseline="30000" dirty="0"/>
              <a:t>3</a:t>
            </a:r>
            <a:r>
              <a:rPr lang="en-US" dirty="0"/>
              <a:t> + 0.0646B</a:t>
            </a:r>
            <a:r>
              <a:rPr lang="en-US" baseline="30000" dirty="0"/>
              <a:t>4</a:t>
            </a:r>
            <a:r>
              <a:rPr lang="en-US" dirty="0"/>
              <a:t> - 0.1381B</a:t>
            </a:r>
            <a:r>
              <a:rPr lang="en-US" baseline="30000" dirty="0"/>
              <a:t>5</a:t>
            </a:r>
            <a:r>
              <a:rPr lang="en-US" dirty="0"/>
              <a:t> + 0.0953B</a:t>
            </a:r>
            <a:r>
              <a:rPr lang="en-US" baseline="30000" dirty="0"/>
              <a:t>6</a:t>
            </a:r>
            <a:r>
              <a:rPr lang="en-US" dirty="0"/>
              <a:t> -0.0235B</a:t>
            </a:r>
            <a:r>
              <a:rPr lang="en-US" baseline="30000" dirty="0"/>
              <a:t>7</a:t>
            </a:r>
            <a:r>
              <a:rPr lang="en-US" dirty="0"/>
              <a:t> + 0.0969B</a:t>
            </a:r>
            <a:r>
              <a:rPr lang="en-US" baseline="30000" dirty="0"/>
              <a:t>8</a:t>
            </a:r>
            <a:r>
              <a:rPr lang="en-US" dirty="0"/>
              <a:t> -0.1770B</a:t>
            </a:r>
            <a:r>
              <a:rPr lang="en-US" baseline="30000" dirty="0"/>
              <a:t>9</a:t>
            </a:r>
            <a:r>
              <a:rPr lang="en-US" dirty="0"/>
              <a:t> +0.1191B</a:t>
            </a:r>
            <a:r>
              <a:rPr lang="en-US" baseline="30000" dirty="0"/>
              <a:t>10</a:t>
            </a:r>
            <a:r>
              <a:rPr lang="en-US" dirty="0"/>
              <a:t> -0.1030B</a:t>
            </a:r>
            <a:r>
              <a:rPr lang="en-US" baseline="30000" dirty="0"/>
              <a:t>11 -</a:t>
            </a:r>
            <a:r>
              <a:rPr lang="en-US" dirty="0"/>
              <a:t> 0.7754B</a:t>
            </a:r>
            <a:r>
              <a:rPr lang="en-US" baseline="30000" dirty="0"/>
              <a:t>12</a:t>
            </a:r>
            <a:r>
              <a:rPr lang="en-US" dirty="0"/>
              <a:t> + 0.4590B</a:t>
            </a:r>
            <a:r>
              <a:rPr lang="en-US" baseline="30000" dirty="0"/>
              <a:t>13</a:t>
            </a:r>
            <a:r>
              <a:rPr lang="en-US" dirty="0"/>
              <a:t> + 0.4099B</a:t>
            </a:r>
            <a:r>
              <a:rPr lang="en-US" baseline="30000" dirty="0"/>
              <a:t>14</a:t>
            </a:r>
            <a:r>
              <a:rPr lang="en-US" dirty="0"/>
              <a:t> -0.0501B</a:t>
            </a:r>
            <a:r>
              <a:rPr lang="en-US" baseline="30000" dirty="0"/>
              <a:t>15</a:t>
            </a:r>
            <a:r>
              <a:rPr lang="en-US" dirty="0"/>
              <a:t>)</a:t>
            </a:r>
            <a:r>
              <a:rPr lang="en-US" dirty="0" err="1"/>
              <a:t>X</a:t>
            </a:r>
            <a:r>
              <a:rPr lang="en-US" baseline="-25000" dirty="0" err="1"/>
              <a:t>t</a:t>
            </a:r>
            <a:r>
              <a:rPr lang="en-US" dirty="0"/>
              <a:t>=a</a:t>
            </a:r>
            <a:r>
              <a:rPr lang="en-US" baseline="-25000" dirty="0"/>
              <a:t>t</a:t>
            </a:r>
          </a:p>
        </p:txBody>
      </p:sp>
      <p:sp>
        <p:nvSpPr>
          <p:cNvPr id="5" name="Rectangle 4">
            <a:extLst>
              <a:ext uri="{FF2B5EF4-FFF2-40B4-BE49-F238E27FC236}">
                <a16:creationId xmlns:a16="http://schemas.microsoft.com/office/drawing/2014/main" id="{CCBCA4FD-A8AD-D74E-ADBC-1E14AC5E3A48}"/>
              </a:ext>
            </a:extLst>
          </p:cNvPr>
          <p:cNvSpPr/>
          <p:nvPr/>
        </p:nvSpPr>
        <p:spPr>
          <a:xfrm>
            <a:off x="389106" y="3429000"/>
            <a:ext cx="8365787" cy="646331"/>
          </a:xfrm>
          <a:prstGeom prst="rect">
            <a:avLst/>
          </a:prstGeom>
        </p:spPr>
        <p:txBody>
          <a:bodyPr wrap="square">
            <a:spAutoFit/>
          </a:bodyPr>
          <a:lstStyle/>
          <a:p>
            <a:r>
              <a:rPr lang="en-US" dirty="0" err="1"/>
              <a:t>factor.wge</a:t>
            </a:r>
            <a:r>
              <a:rPr lang="en-US" dirty="0"/>
              <a:t>(c(0.6996, 0.2599, 0.0079, -0.0646, 0.1381, -0.0953, 0.0235, -0.0969, 0.1770, -0.1191, 0.1030, 0.7754, -0.4590, -0.4099, 0.0501)</a:t>
            </a:r>
          </a:p>
        </p:txBody>
      </p:sp>
      <p:sp>
        <p:nvSpPr>
          <p:cNvPr id="7" name="Rectangle 6">
            <a:extLst>
              <a:ext uri="{FF2B5EF4-FFF2-40B4-BE49-F238E27FC236}">
                <a16:creationId xmlns:a16="http://schemas.microsoft.com/office/drawing/2014/main" id="{B685795B-7F10-1549-8F90-1750EA2481CD}"/>
              </a:ext>
            </a:extLst>
          </p:cNvPr>
          <p:cNvSpPr/>
          <p:nvPr/>
        </p:nvSpPr>
        <p:spPr>
          <a:xfrm>
            <a:off x="311285" y="1588398"/>
            <a:ext cx="8365787" cy="646331"/>
          </a:xfrm>
          <a:prstGeom prst="rect">
            <a:avLst/>
          </a:prstGeom>
        </p:spPr>
        <p:txBody>
          <a:bodyPr wrap="square">
            <a:spAutoFit/>
          </a:bodyPr>
          <a:lstStyle/>
          <a:p>
            <a:r>
              <a:rPr lang="en-US" dirty="0"/>
              <a:t>Consider the following model below and investigate if it is similar to model with s ≠ 0.  If so, which s seems most appropriate. </a:t>
            </a:r>
            <a:endParaRPr lang="en-US" baseline="-25000" dirty="0"/>
          </a:p>
        </p:txBody>
      </p:sp>
    </p:spTree>
    <p:extLst>
      <p:ext uri="{BB962C8B-B14F-4D97-AF65-F5344CB8AC3E}">
        <p14:creationId xmlns:p14="http://schemas.microsoft.com/office/powerpoint/2010/main" val="249446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FD17-C224-AE49-BDC7-F0817CC9DCF2}"/>
              </a:ext>
            </a:extLst>
          </p:cNvPr>
          <p:cNvSpPr>
            <a:spLocks noGrp="1"/>
          </p:cNvSpPr>
          <p:nvPr>
            <p:ph type="title"/>
          </p:nvPr>
        </p:nvSpPr>
        <p:spPr>
          <a:xfrm>
            <a:off x="784293" y="2495484"/>
            <a:ext cx="7886700" cy="1325563"/>
          </a:xfrm>
        </p:spPr>
        <p:txBody>
          <a:bodyPr/>
          <a:lstStyle/>
          <a:p>
            <a:r>
              <a:rPr lang="en-US" dirty="0"/>
              <a:t>Pennsylvania Temperature Data</a:t>
            </a:r>
          </a:p>
        </p:txBody>
      </p:sp>
    </p:spTree>
    <p:extLst>
      <p:ext uri="{BB962C8B-B14F-4D97-AF65-F5344CB8AC3E}">
        <p14:creationId xmlns:p14="http://schemas.microsoft.com/office/powerpoint/2010/main" val="341239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FD17-C224-AE49-BDC7-F0817CC9DCF2}"/>
              </a:ext>
            </a:extLst>
          </p:cNvPr>
          <p:cNvSpPr>
            <a:spLocks noGrp="1"/>
          </p:cNvSpPr>
          <p:nvPr>
            <p:ph type="title"/>
          </p:nvPr>
        </p:nvSpPr>
        <p:spPr>
          <a:xfrm>
            <a:off x="784293" y="2495484"/>
            <a:ext cx="7886700" cy="1325563"/>
          </a:xfrm>
        </p:spPr>
        <p:txBody>
          <a:bodyPr/>
          <a:lstStyle/>
          <a:p>
            <a:r>
              <a:rPr lang="en-US" dirty="0"/>
              <a:t>Log Airline Data</a:t>
            </a:r>
          </a:p>
        </p:txBody>
      </p:sp>
    </p:spTree>
    <p:extLst>
      <p:ext uri="{BB962C8B-B14F-4D97-AF65-F5344CB8AC3E}">
        <p14:creationId xmlns:p14="http://schemas.microsoft.com/office/powerpoint/2010/main" val="366974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BC76-EDF1-974F-8484-B6876B34C5B6}"/>
              </a:ext>
            </a:extLst>
          </p:cNvPr>
          <p:cNvSpPr>
            <a:spLocks noGrp="1"/>
          </p:cNvSpPr>
          <p:nvPr>
            <p:ph type="title"/>
          </p:nvPr>
        </p:nvSpPr>
        <p:spPr/>
        <p:txBody>
          <a:bodyPr/>
          <a:lstStyle/>
          <a:p>
            <a:r>
              <a:rPr lang="en-US" dirty="0"/>
              <a:t>Try It Out!</a:t>
            </a:r>
          </a:p>
        </p:txBody>
      </p:sp>
      <p:sp>
        <p:nvSpPr>
          <p:cNvPr id="3" name="Content Placeholder 2">
            <a:extLst>
              <a:ext uri="{FF2B5EF4-FFF2-40B4-BE49-F238E27FC236}">
                <a16:creationId xmlns:a16="http://schemas.microsoft.com/office/drawing/2014/main" id="{550F46A7-E7B5-8242-BC8F-CA55380A77D9}"/>
              </a:ext>
            </a:extLst>
          </p:cNvPr>
          <p:cNvSpPr>
            <a:spLocks noGrp="1"/>
          </p:cNvSpPr>
          <p:nvPr>
            <p:ph idx="1"/>
          </p:nvPr>
        </p:nvSpPr>
        <p:spPr>
          <a:xfrm>
            <a:off x="628650" y="5745872"/>
            <a:ext cx="7886700" cy="907847"/>
          </a:xfrm>
        </p:spPr>
        <p:txBody>
          <a:bodyPr/>
          <a:lstStyle/>
          <a:p>
            <a:pPr marL="0" indent="0">
              <a:buNone/>
            </a:pPr>
            <a:r>
              <a:rPr lang="en-US" dirty="0"/>
              <a:t>Generate the data as it should be generated and then see which models the AIC favors.  </a:t>
            </a:r>
          </a:p>
        </p:txBody>
      </p:sp>
      <p:pic>
        <p:nvPicPr>
          <p:cNvPr id="4" name="Picture 3">
            <a:extLst>
              <a:ext uri="{FF2B5EF4-FFF2-40B4-BE49-F238E27FC236}">
                <a16:creationId xmlns:a16="http://schemas.microsoft.com/office/drawing/2014/main" id="{AD92EEF1-38E6-554A-BF67-AE4AEB89D5E3}"/>
              </a:ext>
            </a:extLst>
          </p:cNvPr>
          <p:cNvPicPr>
            <a:picLocks noChangeAspect="1"/>
          </p:cNvPicPr>
          <p:nvPr/>
        </p:nvPicPr>
        <p:blipFill>
          <a:blip r:embed="rId2"/>
          <a:stretch>
            <a:fillRect/>
          </a:stretch>
        </p:blipFill>
        <p:spPr>
          <a:xfrm>
            <a:off x="946418" y="1235075"/>
            <a:ext cx="7006213" cy="4387850"/>
          </a:xfrm>
          <a:prstGeom prst="rect">
            <a:avLst/>
          </a:prstGeom>
        </p:spPr>
      </p:pic>
    </p:spTree>
    <p:extLst>
      <p:ext uri="{BB962C8B-B14F-4D97-AF65-F5344CB8AC3E}">
        <p14:creationId xmlns:p14="http://schemas.microsoft.com/office/powerpoint/2010/main" val="1874471817"/>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1657</TotalTime>
  <Words>1616</Words>
  <Application>Microsoft Macintosh PowerPoint</Application>
  <PresentationFormat>On-screen Show (4:3)</PresentationFormat>
  <Paragraphs>140</Paragraphs>
  <Slides>48</Slides>
  <Notes>2</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48</vt:i4>
      </vt:variant>
    </vt:vector>
  </HeadingPairs>
  <TitlesOfParts>
    <vt:vector size="59" baseType="lpstr">
      <vt:lpstr>Arial</vt:lpstr>
      <vt:lpstr>Calibri</vt:lpstr>
      <vt:lpstr>Calibri Light</vt:lpstr>
      <vt:lpstr>Cambria Math</vt:lpstr>
      <vt:lpstr>Franklin Gothic Book</vt:lpstr>
      <vt:lpstr>Gill Sans MT</vt:lpstr>
      <vt:lpstr>Symbol</vt:lpstr>
      <vt:lpstr>Times New Roman</vt:lpstr>
      <vt:lpstr>2U</vt:lpstr>
      <vt:lpstr>Gallery</vt:lpstr>
      <vt:lpstr>Crop</vt:lpstr>
      <vt:lpstr>Unit 6: Time Series</vt:lpstr>
      <vt:lpstr>Concept Check … Checks</vt:lpstr>
      <vt:lpstr>Concept Check  … Check</vt:lpstr>
      <vt:lpstr>Quarterly Data / Monthly Data Page 218</vt:lpstr>
      <vt:lpstr>Concept Check … Check</vt:lpstr>
      <vt:lpstr>A Different Order 15 Model</vt:lpstr>
      <vt:lpstr>Pennsylvania Temperature Data</vt:lpstr>
      <vt:lpstr>Log Airline Data</vt:lpstr>
      <vt:lpstr>Try It Out!</vt:lpstr>
      <vt:lpstr>Break Out 1</vt:lpstr>
      <vt:lpstr>Break Out 1</vt:lpstr>
      <vt:lpstr>End Break Out 1</vt:lpstr>
      <vt:lpstr>Monthly Amtrak Data</vt:lpstr>
      <vt:lpstr>Monthly Amtrak Data</vt:lpstr>
      <vt:lpstr>Week 6 Assignment –  Female Births in 1959 Dataset </vt:lpstr>
      <vt:lpstr>Looking at your time series from the first day of class, you addressed its stationarity before. Does either a signal plus noise, ARIMA, or ARUMA (seasonal) model seem appropriate? </vt:lpstr>
      <vt:lpstr>6.9.1: Assessing Shampoo Models</vt:lpstr>
      <vt:lpstr>Break Out 2</vt:lpstr>
      <vt:lpstr>Break Out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Simply Judge From These Plots</vt:lpstr>
      <vt:lpstr>Simply Judge From These Plots</vt:lpstr>
      <vt:lpstr>Simply Judge From These Plots</vt:lpstr>
      <vt:lpstr>Simply Judge From These Plots</vt:lpstr>
      <vt:lpstr>End Break Out 2</vt:lpstr>
      <vt:lpstr>Break Out 3</vt:lpstr>
      <vt:lpstr>Stock Modeling</vt:lpstr>
      <vt:lpstr>End Break Out 3</vt:lpstr>
      <vt:lpstr>PowerPoint Presentation</vt:lpstr>
      <vt:lpstr>MO</vt:lpstr>
      <vt:lpstr>MO</vt:lpstr>
      <vt:lpstr>For Live Session</vt:lpstr>
      <vt:lpstr>Break Out 4</vt:lpstr>
      <vt:lpstr>Break Out 4</vt:lpstr>
      <vt:lpstr>Break Out 4</vt:lpstr>
      <vt:lpstr>Break Out 4</vt:lpstr>
      <vt:lpstr>Break Out 4</vt:lpstr>
      <vt:lpstr>Which Model has most evidence of  s =12</vt:lpstr>
      <vt:lpstr>Which Model has most evidence of  s = 12</vt:lpstr>
      <vt:lpstr>End Break Out 4</vt:lpstr>
      <vt:lpstr>Nyquist Frequency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 Time Series</dc:title>
  <dc:creator>Microsoft Office User</dc:creator>
  <cp:lastModifiedBy>Microsoft Office User</cp:lastModifiedBy>
  <cp:revision>21</cp:revision>
  <dcterms:created xsi:type="dcterms:W3CDTF">2019-06-11T20:00:22Z</dcterms:created>
  <dcterms:modified xsi:type="dcterms:W3CDTF">2019-10-02T01:12:53Z</dcterms:modified>
</cp:coreProperties>
</file>